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6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7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8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8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94" r:id="rId4"/>
    <p:sldId id="307" r:id="rId5"/>
    <p:sldId id="306" r:id="rId6"/>
    <p:sldId id="260" r:id="rId7"/>
    <p:sldId id="296" r:id="rId8"/>
    <p:sldId id="297" r:id="rId9"/>
    <p:sldId id="298" r:id="rId10"/>
    <p:sldId id="299" r:id="rId11"/>
    <p:sldId id="300" r:id="rId12"/>
    <p:sldId id="261" r:id="rId13"/>
    <p:sldId id="301" r:id="rId14"/>
    <p:sldId id="302" r:id="rId15"/>
    <p:sldId id="310" r:id="rId16"/>
    <p:sldId id="311" r:id="rId17"/>
    <p:sldId id="303" r:id="rId18"/>
    <p:sldId id="317" r:id="rId19"/>
    <p:sldId id="308" r:id="rId20"/>
    <p:sldId id="316" r:id="rId21"/>
    <p:sldId id="262" r:id="rId22"/>
    <p:sldId id="318" r:id="rId23"/>
    <p:sldId id="305" r:id="rId24"/>
    <p:sldId id="314" r:id="rId25"/>
    <p:sldId id="312" r:id="rId26"/>
    <p:sldId id="315" r:id="rId27"/>
    <p:sldId id="313" r:id="rId28"/>
    <p:sldId id="263" r:id="rId29"/>
    <p:sldId id="268" r:id="rId30"/>
  </p:sldIdLst>
  <p:sldSz cx="9906000" cy="6858000" type="A4"/>
  <p:notesSz cx="6858000" cy="9144000"/>
  <p:custDataLst>
    <p:tags r:id="rId3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DC0000"/>
    <a:srgbClr val="C8C8C8"/>
    <a:srgbClr val="969696"/>
    <a:srgbClr val="646464"/>
    <a:srgbClr val="000000"/>
    <a:srgbClr val="B3D3E9"/>
    <a:srgbClr val="80B6DA"/>
    <a:srgbClr val="4D99CC"/>
    <a:srgbClr val="006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4" autoAdjust="0"/>
    <p:restoredTop sz="90504" autoAdjust="0"/>
  </p:normalViewPr>
  <p:slideViewPr>
    <p:cSldViewPr>
      <p:cViewPr varScale="1">
        <p:scale>
          <a:sx n="107" d="100"/>
          <a:sy n="107" d="100"/>
        </p:scale>
        <p:origin x="-1014" y="-7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D89D30-908C-4FEF-B35F-25F87AADBBF3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FED54F1-51BC-48C1-B6B9-6EDAFEACD6DD}">
      <dgm:prSet phldrT="[Text]"/>
      <dgm:spPr>
        <a:solidFill>
          <a:schemeClr val="tx2">
            <a:lumMod val="50000"/>
            <a:lumOff val="50000"/>
            <a:alpha val="19000"/>
          </a:schemeClr>
        </a:solidFill>
      </dgm:spPr>
      <dgm:t>
        <a:bodyPr/>
        <a:lstStyle/>
        <a:p>
          <a:r>
            <a:rPr lang="de-DE" dirty="0" smtClean="0"/>
            <a:t>Indirekte Messtechniken</a:t>
          </a:r>
          <a:endParaRPr lang="de-DE" dirty="0"/>
        </a:p>
      </dgm:t>
    </dgm:pt>
    <dgm:pt modelId="{9EAEAF7B-D06A-40B5-81CB-566FA570B271}" type="parTrans" cxnId="{D67E0B42-7E86-4059-B545-13033D7EC71F}">
      <dgm:prSet/>
      <dgm:spPr/>
      <dgm:t>
        <a:bodyPr/>
        <a:lstStyle/>
        <a:p>
          <a:endParaRPr lang="de-DE"/>
        </a:p>
      </dgm:t>
    </dgm:pt>
    <dgm:pt modelId="{038158D1-64C1-4906-A60E-017FFA7EAF28}" type="sibTrans" cxnId="{D67E0B42-7E86-4059-B545-13033D7EC71F}">
      <dgm:prSet/>
      <dgm:spPr/>
      <dgm:t>
        <a:bodyPr/>
        <a:lstStyle/>
        <a:p>
          <a:endParaRPr lang="de-DE"/>
        </a:p>
      </dgm:t>
    </dgm:pt>
    <dgm:pt modelId="{A189FF79-865C-43B6-AF04-58DF2AE8A20E}">
      <dgm:prSet phldrT="[Text]" custT="1"/>
      <dgm:spPr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r>
            <a:rPr lang="de-DE" sz="1200" b="1" dirty="0" smtClean="0">
              <a:solidFill>
                <a:schemeClr val="tx2">
                  <a:lumMod val="50000"/>
                  <a:lumOff val="50000"/>
                </a:schemeClr>
              </a:solidFill>
            </a:rPr>
            <a:t>Temperatur-empfindliche Farben</a:t>
          </a:r>
          <a:endParaRPr lang="de-DE" sz="1200" b="1" dirty="0">
            <a:solidFill>
              <a:schemeClr val="tx2">
                <a:lumMod val="50000"/>
                <a:lumOff val="50000"/>
              </a:schemeClr>
            </a:solidFill>
          </a:endParaRPr>
        </a:p>
      </dgm:t>
    </dgm:pt>
    <dgm:pt modelId="{1D265B90-809B-4F85-A467-C95170EE30E8}" type="parTrans" cxnId="{5A13BF6C-1F9F-40AE-B585-2D2C37CCD0FA}">
      <dgm:prSet/>
      <dgm:spPr/>
      <dgm:t>
        <a:bodyPr/>
        <a:lstStyle/>
        <a:p>
          <a:endParaRPr lang="de-DE"/>
        </a:p>
      </dgm:t>
    </dgm:pt>
    <dgm:pt modelId="{B9EE5DFC-E687-401E-B00C-85197630AF8E}" type="sibTrans" cxnId="{5A13BF6C-1F9F-40AE-B585-2D2C37CCD0FA}">
      <dgm:prSet/>
      <dgm:spPr/>
      <dgm:t>
        <a:bodyPr/>
        <a:lstStyle/>
        <a:p>
          <a:endParaRPr lang="de-DE"/>
        </a:p>
      </dgm:t>
    </dgm:pt>
    <dgm:pt modelId="{98231E60-1609-4B41-998F-677F4F3546C8}">
      <dgm:prSet phldrT="[Text]" custT="1"/>
      <dgm:spPr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r>
            <a:rPr lang="de-DE" sz="1200" b="1" dirty="0" smtClean="0">
              <a:solidFill>
                <a:schemeClr val="tx2">
                  <a:lumMod val="50000"/>
                  <a:lumOff val="50000"/>
                </a:schemeClr>
              </a:solidFill>
            </a:rPr>
            <a:t>Pulver mit konstanten Schmelzpunkt</a:t>
          </a:r>
          <a:endParaRPr lang="de-DE" sz="1200" b="1" dirty="0">
            <a:solidFill>
              <a:schemeClr val="tx2">
                <a:lumMod val="50000"/>
                <a:lumOff val="50000"/>
              </a:schemeClr>
            </a:solidFill>
          </a:endParaRPr>
        </a:p>
      </dgm:t>
    </dgm:pt>
    <dgm:pt modelId="{8E72792B-90E6-4733-A9C6-E4459AC973FE}" type="parTrans" cxnId="{9E9C3AF3-4C1C-42A1-ACFC-2F60FDDD218D}">
      <dgm:prSet/>
      <dgm:spPr/>
      <dgm:t>
        <a:bodyPr/>
        <a:lstStyle/>
        <a:p>
          <a:endParaRPr lang="de-DE"/>
        </a:p>
      </dgm:t>
    </dgm:pt>
    <dgm:pt modelId="{2B5CEE34-F95A-4E81-9646-D72C0159C94F}" type="sibTrans" cxnId="{9E9C3AF3-4C1C-42A1-ACFC-2F60FDDD218D}">
      <dgm:prSet/>
      <dgm:spPr/>
      <dgm:t>
        <a:bodyPr/>
        <a:lstStyle/>
        <a:p>
          <a:endParaRPr lang="de-DE"/>
        </a:p>
      </dgm:t>
    </dgm:pt>
    <dgm:pt modelId="{81B32524-CC8B-4051-BAAA-A17A5B4CC305}">
      <dgm:prSet phldrT="[Text]"/>
      <dgm:spPr/>
      <dgm:t>
        <a:bodyPr/>
        <a:lstStyle/>
        <a:p>
          <a:r>
            <a:rPr lang="de-DE" dirty="0" smtClean="0"/>
            <a:t>Zeitaufgelöste Messtechniken</a:t>
          </a:r>
          <a:endParaRPr lang="de-DE" dirty="0"/>
        </a:p>
      </dgm:t>
    </dgm:pt>
    <dgm:pt modelId="{5C20673F-6F3B-4FF5-9302-E0F084184F2F}" type="parTrans" cxnId="{58803121-148A-477C-98BC-177B805B9A3B}">
      <dgm:prSet/>
      <dgm:spPr/>
      <dgm:t>
        <a:bodyPr/>
        <a:lstStyle/>
        <a:p>
          <a:endParaRPr lang="de-DE"/>
        </a:p>
      </dgm:t>
    </dgm:pt>
    <dgm:pt modelId="{72F7D9E9-A8A6-4A3A-8450-7C841C1F3AB7}" type="sibTrans" cxnId="{58803121-148A-477C-98BC-177B805B9A3B}">
      <dgm:prSet/>
      <dgm:spPr/>
      <dgm:t>
        <a:bodyPr/>
        <a:lstStyle/>
        <a:p>
          <a:endParaRPr lang="de-DE"/>
        </a:p>
      </dgm:t>
    </dgm:pt>
    <dgm:pt modelId="{2879216B-3B82-4725-81D2-DB7F3A20A71B}">
      <dgm:prSet phldrT="[Text]" custT="1"/>
      <dgm:spPr/>
      <dgm:t>
        <a:bodyPr/>
        <a:lstStyle/>
        <a:p>
          <a:r>
            <a:rPr lang="de-DE" sz="1200" b="1" dirty="0" smtClean="0"/>
            <a:t>Thermo-elektrische Messtechniken</a:t>
          </a:r>
          <a:endParaRPr lang="de-DE" sz="1200" b="1" dirty="0"/>
        </a:p>
      </dgm:t>
    </dgm:pt>
    <dgm:pt modelId="{7C3A260A-984B-48AE-A041-4C683EBE8F8A}" type="parTrans" cxnId="{4F9608FD-280F-45D3-A6B6-F532C8F5035D}">
      <dgm:prSet/>
      <dgm:spPr/>
      <dgm:t>
        <a:bodyPr/>
        <a:lstStyle/>
        <a:p>
          <a:endParaRPr lang="de-DE"/>
        </a:p>
      </dgm:t>
    </dgm:pt>
    <dgm:pt modelId="{CED5B3F7-85F0-4112-A933-9FF8703E009A}" type="sibTrans" cxnId="{4F9608FD-280F-45D3-A6B6-F532C8F5035D}">
      <dgm:prSet/>
      <dgm:spPr/>
      <dgm:t>
        <a:bodyPr/>
        <a:lstStyle/>
        <a:p>
          <a:endParaRPr lang="de-DE"/>
        </a:p>
      </dgm:t>
    </dgm:pt>
    <dgm:pt modelId="{2D14D659-A93F-43B7-8FE0-79B248CE51C8}">
      <dgm:prSet phldrT="[Text]" custT="1"/>
      <dgm:spPr/>
      <dgm:t>
        <a:bodyPr/>
        <a:lstStyle/>
        <a:p>
          <a:r>
            <a:rPr lang="de-DE" sz="1200" b="1" dirty="0" err="1" smtClean="0"/>
            <a:t>Strahlungsmess-techniken</a:t>
          </a:r>
          <a:endParaRPr lang="de-DE" sz="1200" b="1" dirty="0"/>
        </a:p>
      </dgm:t>
    </dgm:pt>
    <dgm:pt modelId="{0F3AF7F1-481B-43F6-9729-354107B48C77}" type="parTrans" cxnId="{06B5422D-D9C5-4E23-86A5-C5198B7B4D44}">
      <dgm:prSet/>
      <dgm:spPr/>
      <dgm:t>
        <a:bodyPr/>
        <a:lstStyle/>
        <a:p>
          <a:endParaRPr lang="de-DE"/>
        </a:p>
      </dgm:t>
    </dgm:pt>
    <dgm:pt modelId="{2A617CE5-8880-4D62-B066-F69EC192D53E}" type="sibTrans" cxnId="{06B5422D-D9C5-4E23-86A5-C5198B7B4D44}">
      <dgm:prSet/>
      <dgm:spPr/>
      <dgm:t>
        <a:bodyPr/>
        <a:lstStyle/>
        <a:p>
          <a:endParaRPr lang="de-DE"/>
        </a:p>
      </dgm:t>
    </dgm:pt>
    <dgm:pt modelId="{C2B0AB34-9F74-492D-99E3-C16CAA4DBA43}">
      <dgm:prSet phldrT="[Text]" custT="1"/>
      <dgm:spPr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r>
            <a:rPr lang="de-DE" sz="1200" b="1" dirty="0" smtClean="0">
              <a:solidFill>
                <a:schemeClr val="tx2">
                  <a:lumMod val="50000"/>
                  <a:lumOff val="50000"/>
                </a:schemeClr>
              </a:solidFill>
            </a:rPr>
            <a:t>Metallurgie</a:t>
          </a:r>
          <a:endParaRPr lang="de-DE" sz="1200" b="1" dirty="0">
            <a:solidFill>
              <a:schemeClr val="tx2">
                <a:lumMod val="50000"/>
                <a:lumOff val="50000"/>
              </a:schemeClr>
            </a:solidFill>
          </a:endParaRPr>
        </a:p>
      </dgm:t>
    </dgm:pt>
    <dgm:pt modelId="{AE612CFE-8015-40A6-9B37-629EBA153A0A}" type="parTrans" cxnId="{9A616EAC-2724-47C4-8D24-BD10A9DD14EB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endParaRPr lang="de-DE"/>
        </a:p>
      </dgm:t>
    </dgm:pt>
    <dgm:pt modelId="{A0C555DC-6D4D-427A-99E5-B8715366F025}" type="sibTrans" cxnId="{9A616EAC-2724-47C4-8D24-BD10A9DD14EB}">
      <dgm:prSet/>
      <dgm:spPr/>
      <dgm:t>
        <a:bodyPr/>
        <a:lstStyle/>
        <a:p>
          <a:endParaRPr lang="de-DE"/>
        </a:p>
      </dgm:t>
    </dgm:pt>
    <dgm:pt modelId="{801EAAA0-E179-4702-BB18-F384BF218BF3}">
      <dgm:prSet phldrT="[Text]" custT="1"/>
      <dgm:spPr/>
      <dgm:t>
        <a:bodyPr/>
        <a:lstStyle/>
        <a:p>
          <a:r>
            <a:rPr lang="de-DE" sz="1100" dirty="0" err="1" smtClean="0"/>
            <a:t>Widerstands-thermometer</a:t>
          </a:r>
          <a:endParaRPr lang="de-DE" sz="1100" dirty="0"/>
        </a:p>
      </dgm:t>
    </dgm:pt>
    <dgm:pt modelId="{4EABD5E8-6B18-4011-9A07-C99F3CE1D7C1}" type="parTrans" cxnId="{6C29C1A1-618C-4461-A4E0-A8471E6D71E1}">
      <dgm:prSet/>
      <dgm:spPr/>
      <dgm:t>
        <a:bodyPr/>
        <a:lstStyle/>
        <a:p>
          <a:endParaRPr lang="de-DE"/>
        </a:p>
      </dgm:t>
    </dgm:pt>
    <dgm:pt modelId="{392391A3-6486-4492-8F6F-D4AB05CDE759}" type="sibTrans" cxnId="{6C29C1A1-618C-4461-A4E0-A8471E6D71E1}">
      <dgm:prSet/>
      <dgm:spPr/>
      <dgm:t>
        <a:bodyPr/>
        <a:lstStyle/>
        <a:p>
          <a:endParaRPr lang="de-DE"/>
        </a:p>
      </dgm:t>
    </dgm:pt>
    <dgm:pt modelId="{33EA843B-A9AF-4625-8DD5-1EB43C1E6652}">
      <dgm:prSet phldrT="[Text]" custT="1"/>
      <dgm:spPr/>
      <dgm:t>
        <a:bodyPr/>
        <a:lstStyle/>
        <a:p>
          <a:r>
            <a:rPr lang="de-DE" sz="1100" dirty="0" smtClean="0"/>
            <a:t>Pyrometrie</a:t>
          </a:r>
          <a:endParaRPr lang="de-DE" sz="1100" dirty="0"/>
        </a:p>
      </dgm:t>
    </dgm:pt>
    <dgm:pt modelId="{36AF626C-F928-4ADF-B781-09653789FF24}" type="parTrans" cxnId="{EE1AD589-D31F-4CD3-B4B1-F86911E7739D}">
      <dgm:prSet/>
      <dgm:spPr/>
      <dgm:t>
        <a:bodyPr/>
        <a:lstStyle/>
        <a:p>
          <a:endParaRPr lang="de-DE"/>
        </a:p>
      </dgm:t>
    </dgm:pt>
    <dgm:pt modelId="{6C46F59B-FFD3-4007-BECE-3F97E57FA5B3}" type="sibTrans" cxnId="{EE1AD589-D31F-4CD3-B4B1-F86911E7739D}">
      <dgm:prSet/>
      <dgm:spPr/>
      <dgm:t>
        <a:bodyPr/>
        <a:lstStyle/>
        <a:p>
          <a:endParaRPr lang="de-DE"/>
        </a:p>
      </dgm:t>
    </dgm:pt>
    <dgm:pt modelId="{295CF682-F67D-41C6-9D7E-AC8BDD65E349}">
      <dgm:prSet phldrT="[Text]" custT="1"/>
      <dgm:spPr/>
      <dgm:t>
        <a:bodyPr/>
        <a:lstStyle/>
        <a:p>
          <a:r>
            <a:rPr lang="de-DE" sz="1100" dirty="0" smtClean="0"/>
            <a:t>Seebeck Effekt</a:t>
          </a:r>
          <a:endParaRPr lang="de-DE" sz="1100" dirty="0"/>
        </a:p>
      </dgm:t>
    </dgm:pt>
    <dgm:pt modelId="{43004E0B-3465-4C21-837F-847F91147C83}" type="parTrans" cxnId="{6566596C-15B4-45C3-8CB8-0EB2513186A7}">
      <dgm:prSet/>
      <dgm:spPr/>
      <dgm:t>
        <a:bodyPr/>
        <a:lstStyle/>
        <a:p>
          <a:endParaRPr lang="de-DE"/>
        </a:p>
      </dgm:t>
    </dgm:pt>
    <dgm:pt modelId="{3E59D64A-0974-4560-BC01-11672BE215D8}" type="sibTrans" cxnId="{6566596C-15B4-45C3-8CB8-0EB2513186A7}">
      <dgm:prSet/>
      <dgm:spPr/>
      <dgm:t>
        <a:bodyPr/>
        <a:lstStyle/>
        <a:p>
          <a:endParaRPr lang="de-DE"/>
        </a:p>
      </dgm:t>
    </dgm:pt>
    <dgm:pt modelId="{BF5E129E-8D84-4143-A416-220A4076AD88}">
      <dgm:prSet phldrT="[Text]" custT="1"/>
      <dgm:spPr/>
      <dgm:t>
        <a:bodyPr/>
        <a:lstStyle/>
        <a:p>
          <a:r>
            <a:rPr lang="de-DE" sz="1100" dirty="0" smtClean="0"/>
            <a:t>Thermografie</a:t>
          </a:r>
          <a:endParaRPr lang="de-DE" sz="1100" dirty="0"/>
        </a:p>
      </dgm:t>
    </dgm:pt>
    <dgm:pt modelId="{F9A80873-34C1-446C-A9CA-C05BF6629487}" type="parTrans" cxnId="{B8871264-D7B1-4D18-953C-B43D19E1474F}">
      <dgm:prSet/>
      <dgm:spPr/>
      <dgm:t>
        <a:bodyPr/>
        <a:lstStyle/>
        <a:p>
          <a:endParaRPr lang="de-DE"/>
        </a:p>
      </dgm:t>
    </dgm:pt>
    <dgm:pt modelId="{B4FEBBEE-B1FE-4BE8-AB7B-FD9428CCEA58}" type="sibTrans" cxnId="{B8871264-D7B1-4D18-953C-B43D19E1474F}">
      <dgm:prSet/>
      <dgm:spPr/>
      <dgm:t>
        <a:bodyPr/>
        <a:lstStyle/>
        <a:p>
          <a:endParaRPr lang="de-DE"/>
        </a:p>
      </dgm:t>
    </dgm:pt>
    <dgm:pt modelId="{75CA9855-AE70-4F9E-8921-D8AB140250E9}" type="pres">
      <dgm:prSet presAssocID="{BCD89D30-908C-4FEF-B35F-25F87AADBBF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3CBF476A-EE6C-45A4-BA22-922FF9DE972D}" type="pres">
      <dgm:prSet presAssocID="{0FED54F1-51BC-48C1-B6B9-6EDAFEACD6DD}" presName="root" presStyleCnt="0"/>
      <dgm:spPr/>
    </dgm:pt>
    <dgm:pt modelId="{635D59BE-2801-4484-A412-82D0999AD10B}" type="pres">
      <dgm:prSet presAssocID="{0FED54F1-51BC-48C1-B6B9-6EDAFEACD6DD}" presName="rootComposite" presStyleCnt="0"/>
      <dgm:spPr/>
    </dgm:pt>
    <dgm:pt modelId="{AABBDE14-50F1-4241-A0FF-92EAC84AA42C}" type="pres">
      <dgm:prSet presAssocID="{0FED54F1-51BC-48C1-B6B9-6EDAFEACD6DD}" presName="rootText" presStyleLbl="node1" presStyleIdx="0" presStyleCnt="2" custLinFactNeighborX="2625"/>
      <dgm:spPr/>
      <dgm:t>
        <a:bodyPr/>
        <a:lstStyle/>
        <a:p>
          <a:endParaRPr lang="de-DE"/>
        </a:p>
      </dgm:t>
    </dgm:pt>
    <dgm:pt modelId="{49AE2AF9-1D25-44BC-BCA0-99CDCBF2D281}" type="pres">
      <dgm:prSet presAssocID="{0FED54F1-51BC-48C1-B6B9-6EDAFEACD6DD}" presName="rootConnector" presStyleLbl="node1" presStyleIdx="0" presStyleCnt="2"/>
      <dgm:spPr/>
      <dgm:t>
        <a:bodyPr/>
        <a:lstStyle/>
        <a:p>
          <a:endParaRPr lang="de-DE"/>
        </a:p>
      </dgm:t>
    </dgm:pt>
    <dgm:pt modelId="{1AA95E0E-7FA7-48D8-A1A1-FF1F3BCADE36}" type="pres">
      <dgm:prSet presAssocID="{0FED54F1-51BC-48C1-B6B9-6EDAFEACD6DD}" presName="childShape" presStyleCnt="0"/>
      <dgm:spPr/>
    </dgm:pt>
    <dgm:pt modelId="{DFD84A07-CD47-4A90-8F22-3F3881310794}" type="pres">
      <dgm:prSet presAssocID="{1D265B90-809B-4F85-A467-C95170EE30E8}" presName="Name13" presStyleLbl="parChTrans1D2" presStyleIdx="0" presStyleCnt="5"/>
      <dgm:spPr/>
      <dgm:t>
        <a:bodyPr/>
        <a:lstStyle/>
        <a:p>
          <a:endParaRPr lang="de-DE"/>
        </a:p>
      </dgm:t>
    </dgm:pt>
    <dgm:pt modelId="{771FA824-78B7-4105-B5D7-134541478BA8}" type="pres">
      <dgm:prSet presAssocID="{A189FF79-865C-43B6-AF04-58DF2AE8A20E}" presName="childText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D4DBF2-DA0E-4825-8958-08BBC6B2E732}" type="pres">
      <dgm:prSet presAssocID="{8E72792B-90E6-4733-A9C6-E4459AC973FE}" presName="Name13" presStyleLbl="parChTrans1D2" presStyleIdx="1" presStyleCnt="5"/>
      <dgm:spPr/>
      <dgm:t>
        <a:bodyPr/>
        <a:lstStyle/>
        <a:p>
          <a:endParaRPr lang="de-DE"/>
        </a:p>
      </dgm:t>
    </dgm:pt>
    <dgm:pt modelId="{896495BF-965E-4ECC-8606-96DDA98A262D}" type="pres">
      <dgm:prSet presAssocID="{98231E60-1609-4B41-998F-677F4F3546C8}" presName="childText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2B9A6F8-76C3-4183-8B2F-272E524B1BDD}" type="pres">
      <dgm:prSet presAssocID="{AE612CFE-8015-40A6-9B37-629EBA153A0A}" presName="Name13" presStyleLbl="parChTrans1D2" presStyleIdx="2" presStyleCnt="5"/>
      <dgm:spPr/>
      <dgm:t>
        <a:bodyPr/>
        <a:lstStyle/>
        <a:p>
          <a:endParaRPr lang="de-DE"/>
        </a:p>
      </dgm:t>
    </dgm:pt>
    <dgm:pt modelId="{C31219BE-44FE-45F8-932F-6EDF28D10E1C}" type="pres">
      <dgm:prSet presAssocID="{C2B0AB34-9F74-492D-99E3-C16CAA4DBA43}" presName="childText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16565E7-18F7-46F2-9224-CA7C94943DB0}" type="pres">
      <dgm:prSet presAssocID="{81B32524-CC8B-4051-BAAA-A17A5B4CC305}" presName="root" presStyleCnt="0"/>
      <dgm:spPr/>
    </dgm:pt>
    <dgm:pt modelId="{24AD265E-394C-4DFD-B178-9CE680217881}" type="pres">
      <dgm:prSet presAssocID="{81B32524-CC8B-4051-BAAA-A17A5B4CC305}" presName="rootComposite" presStyleCnt="0"/>
      <dgm:spPr/>
    </dgm:pt>
    <dgm:pt modelId="{772FC209-D556-4821-AAB6-A57BD5BCD661}" type="pres">
      <dgm:prSet presAssocID="{81B32524-CC8B-4051-BAAA-A17A5B4CC305}" presName="rootText" presStyleLbl="node1" presStyleIdx="1" presStyleCnt="2"/>
      <dgm:spPr/>
      <dgm:t>
        <a:bodyPr/>
        <a:lstStyle/>
        <a:p>
          <a:endParaRPr lang="de-DE"/>
        </a:p>
      </dgm:t>
    </dgm:pt>
    <dgm:pt modelId="{69A0BCA1-D467-4B87-92DF-279A045B3C5D}" type="pres">
      <dgm:prSet presAssocID="{81B32524-CC8B-4051-BAAA-A17A5B4CC305}" presName="rootConnector" presStyleLbl="node1" presStyleIdx="1" presStyleCnt="2"/>
      <dgm:spPr/>
      <dgm:t>
        <a:bodyPr/>
        <a:lstStyle/>
        <a:p>
          <a:endParaRPr lang="de-DE"/>
        </a:p>
      </dgm:t>
    </dgm:pt>
    <dgm:pt modelId="{4717F266-8155-4F05-A02F-34D552004804}" type="pres">
      <dgm:prSet presAssocID="{81B32524-CC8B-4051-BAAA-A17A5B4CC305}" presName="childShape" presStyleCnt="0"/>
      <dgm:spPr/>
    </dgm:pt>
    <dgm:pt modelId="{755FB8E1-543B-4DE5-AA14-6991AD4398F0}" type="pres">
      <dgm:prSet presAssocID="{7C3A260A-984B-48AE-A041-4C683EBE8F8A}" presName="Name13" presStyleLbl="parChTrans1D2" presStyleIdx="3" presStyleCnt="5"/>
      <dgm:spPr/>
      <dgm:t>
        <a:bodyPr/>
        <a:lstStyle/>
        <a:p>
          <a:endParaRPr lang="de-DE"/>
        </a:p>
      </dgm:t>
    </dgm:pt>
    <dgm:pt modelId="{EDF06167-8580-4A97-9B78-3D33B2A08180}" type="pres">
      <dgm:prSet presAssocID="{2879216B-3B82-4725-81D2-DB7F3A20A71B}" presName="childText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9F10598-FD09-4E4C-BF92-F5B8B50F2C5C}" type="pres">
      <dgm:prSet presAssocID="{0F3AF7F1-481B-43F6-9729-354107B48C77}" presName="Name13" presStyleLbl="parChTrans1D2" presStyleIdx="4" presStyleCnt="5"/>
      <dgm:spPr/>
      <dgm:t>
        <a:bodyPr/>
        <a:lstStyle/>
        <a:p>
          <a:endParaRPr lang="de-DE"/>
        </a:p>
      </dgm:t>
    </dgm:pt>
    <dgm:pt modelId="{DE8EFE2D-6FCF-4AEA-80F9-7F3A51238191}" type="pres">
      <dgm:prSet presAssocID="{2D14D659-A93F-43B7-8FE0-79B248CE51C8}" presName="childText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B348FE9-8C6A-4D1F-AE59-9DD871B9A67A}" type="presOf" srcId="{2879216B-3B82-4725-81D2-DB7F3A20A71B}" destId="{EDF06167-8580-4A97-9B78-3D33B2A08180}" srcOrd="0" destOrd="0" presId="urn:microsoft.com/office/officeart/2005/8/layout/hierarchy3"/>
    <dgm:cxn modelId="{D9AE1BDC-D733-489C-9BAF-9B47A2423132}" type="presOf" srcId="{33EA843B-A9AF-4625-8DD5-1EB43C1E6652}" destId="{DE8EFE2D-6FCF-4AEA-80F9-7F3A51238191}" srcOrd="0" destOrd="1" presId="urn:microsoft.com/office/officeart/2005/8/layout/hierarchy3"/>
    <dgm:cxn modelId="{6C29C1A1-618C-4461-A4E0-A8471E6D71E1}" srcId="{2879216B-3B82-4725-81D2-DB7F3A20A71B}" destId="{801EAAA0-E179-4702-BB18-F384BF218BF3}" srcOrd="0" destOrd="0" parTransId="{4EABD5E8-6B18-4011-9A07-C99F3CE1D7C1}" sibTransId="{392391A3-6486-4492-8F6F-D4AB05CDE759}"/>
    <dgm:cxn modelId="{864492A8-684B-4ACC-A8AB-93175A1FF42D}" type="presOf" srcId="{8E72792B-90E6-4733-A9C6-E4459AC973FE}" destId="{A1D4DBF2-DA0E-4825-8958-08BBC6B2E732}" srcOrd="0" destOrd="0" presId="urn:microsoft.com/office/officeart/2005/8/layout/hierarchy3"/>
    <dgm:cxn modelId="{06B5422D-D9C5-4E23-86A5-C5198B7B4D44}" srcId="{81B32524-CC8B-4051-BAAA-A17A5B4CC305}" destId="{2D14D659-A93F-43B7-8FE0-79B248CE51C8}" srcOrd="1" destOrd="0" parTransId="{0F3AF7F1-481B-43F6-9729-354107B48C77}" sibTransId="{2A617CE5-8880-4D62-B066-F69EC192D53E}"/>
    <dgm:cxn modelId="{9E9C3AF3-4C1C-42A1-ACFC-2F60FDDD218D}" srcId="{0FED54F1-51BC-48C1-B6B9-6EDAFEACD6DD}" destId="{98231E60-1609-4B41-998F-677F4F3546C8}" srcOrd="1" destOrd="0" parTransId="{8E72792B-90E6-4733-A9C6-E4459AC973FE}" sibTransId="{2B5CEE34-F95A-4E81-9646-D72C0159C94F}"/>
    <dgm:cxn modelId="{6566596C-15B4-45C3-8CB8-0EB2513186A7}" srcId="{2879216B-3B82-4725-81D2-DB7F3A20A71B}" destId="{295CF682-F67D-41C6-9D7E-AC8BDD65E349}" srcOrd="1" destOrd="0" parTransId="{43004E0B-3465-4C21-837F-847F91147C83}" sibTransId="{3E59D64A-0974-4560-BC01-11672BE215D8}"/>
    <dgm:cxn modelId="{4F9608FD-280F-45D3-A6B6-F532C8F5035D}" srcId="{81B32524-CC8B-4051-BAAA-A17A5B4CC305}" destId="{2879216B-3B82-4725-81D2-DB7F3A20A71B}" srcOrd="0" destOrd="0" parTransId="{7C3A260A-984B-48AE-A041-4C683EBE8F8A}" sibTransId="{CED5B3F7-85F0-4112-A933-9FF8703E009A}"/>
    <dgm:cxn modelId="{3315F065-D084-44DC-A696-3FB8E266311E}" type="presOf" srcId="{0F3AF7F1-481B-43F6-9729-354107B48C77}" destId="{D9F10598-FD09-4E4C-BF92-F5B8B50F2C5C}" srcOrd="0" destOrd="0" presId="urn:microsoft.com/office/officeart/2005/8/layout/hierarchy3"/>
    <dgm:cxn modelId="{B8871264-D7B1-4D18-953C-B43D19E1474F}" srcId="{2D14D659-A93F-43B7-8FE0-79B248CE51C8}" destId="{BF5E129E-8D84-4143-A416-220A4076AD88}" srcOrd="1" destOrd="0" parTransId="{F9A80873-34C1-446C-A9CA-C05BF6629487}" sibTransId="{B4FEBBEE-B1FE-4BE8-AB7B-FD9428CCEA58}"/>
    <dgm:cxn modelId="{D4893F9E-4CFF-475F-8404-608664FCEBA6}" type="presOf" srcId="{98231E60-1609-4B41-998F-677F4F3546C8}" destId="{896495BF-965E-4ECC-8606-96DDA98A262D}" srcOrd="0" destOrd="0" presId="urn:microsoft.com/office/officeart/2005/8/layout/hierarchy3"/>
    <dgm:cxn modelId="{1DD89822-8B19-46D3-B03B-9ECD39DB59B7}" type="presOf" srcId="{BCD89D30-908C-4FEF-B35F-25F87AADBBF3}" destId="{75CA9855-AE70-4F9E-8921-D8AB140250E9}" srcOrd="0" destOrd="0" presId="urn:microsoft.com/office/officeart/2005/8/layout/hierarchy3"/>
    <dgm:cxn modelId="{73F38AFF-4113-470B-A90B-40DB0E4D4C43}" type="presOf" srcId="{0FED54F1-51BC-48C1-B6B9-6EDAFEACD6DD}" destId="{AABBDE14-50F1-4241-A0FF-92EAC84AA42C}" srcOrd="0" destOrd="0" presId="urn:microsoft.com/office/officeart/2005/8/layout/hierarchy3"/>
    <dgm:cxn modelId="{16FCBD16-4863-4874-8D9C-99F361F16106}" type="presOf" srcId="{AE612CFE-8015-40A6-9B37-629EBA153A0A}" destId="{82B9A6F8-76C3-4183-8B2F-272E524B1BDD}" srcOrd="0" destOrd="0" presId="urn:microsoft.com/office/officeart/2005/8/layout/hierarchy3"/>
    <dgm:cxn modelId="{58803121-148A-477C-98BC-177B805B9A3B}" srcId="{BCD89D30-908C-4FEF-B35F-25F87AADBBF3}" destId="{81B32524-CC8B-4051-BAAA-A17A5B4CC305}" srcOrd="1" destOrd="0" parTransId="{5C20673F-6F3B-4FF5-9302-E0F084184F2F}" sibTransId="{72F7D9E9-A8A6-4A3A-8450-7C841C1F3AB7}"/>
    <dgm:cxn modelId="{EE1AD589-D31F-4CD3-B4B1-F86911E7739D}" srcId="{2D14D659-A93F-43B7-8FE0-79B248CE51C8}" destId="{33EA843B-A9AF-4625-8DD5-1EB43C1E6652}" srcOrd="0" destOrd="0" parTransId="{36AF626C-F928-4ADF-B781-09653789FF24}" sibTransId="{6C46F59B-FFD3-4007-BECE-3F97E57FA5B3}"/>
    <dgm:cxn modelId="{5A13BF6C-1F9F-40AE-B585-2D2C37CCD0FA}" srcId="{0FED54F1-51BC-48C1-B6B9-6EDAFEACD6DD}" destId="{A189FF79-865C-43B6-AF04-58DF2AE8A20E}" srcOrd="0" destOrd="0" parTransId="{1D265B90-809B-4F85-A467-C95170EE30E8}" sibTransId="{B9EE5DFC-E687-401E-B00C-85197630AF8E}"/>
    <dgm:cxn modelId="{4F25F7CE-EE58-4C7E-BBCE-E25310C5204F}" type="presOf" srcId="{801EAAA0-E179-4702-BB18-F384BF218BF3}" destId="{EDF06167-8580-4A97-9B78-3D33B2A08180}" srcOrd="0" destOrd="1" presId="urn:microsoft.com/office/officeart/2005/8/layout/hierarchy3"/>
    <dgm:cxn modelId="{596F80C7-5E6E-4D1F-BBDA-B4E5CAAFC83D}" type="presOf" srcId="{81B32524-CC8B-4051-BAAA-A17A5B4CC305}" destId="{772FC209-D556-4821-AAB6-A57BD5BCD661}" srcOrd="0" destOrd="0" presId="urn:microsoft.com/office/officeart/2005/8/layout/hierarchy3"/>
    <dgm:cxn modelId="{B619D090-47F3-43BC-BA00-680E16486ABF}" type="presOf" srcId="{295CF682-F67D-41C6-9D7E-AC8BDD65E349}" destId="{EDF06167-8580-4A97-9B78-3D33B2A08180}" srcOrd="0" destOrd="2" presId="urn:microsoft.com/office/officeart/2005/8/layout/hierarchy3"/>
    <dgm:cxn modelId="{D67E0B42-7E86-4059-B545-13033D7EC71F}" srcId="{BCD89D30-908C-4FEF-B35F-25F87AADBBF3}" destId="{0FED54F1-51BC-48C1-B6B9-6EDAFEACD6DD}" srcOrd="0" destOrd="0" parTransId="{9EAEAF7B-D06A-40B5-81CB-566FA570B271}" sibTransId="{038158D1-64C1-4906-A60E-017FFA7EAF28}"/>
    <dgm:cxn modelId="{04E597EE-BAF5-41D9-8DC9-87D76493C51C}" type="presOf" srcId="{2D14D659-A93F-43B7-8FE0-79B248CE51C8}" destId="{DE8EFE2D-6FCF-4AEA-80F9-7F3A51238191}" srcOrd="0" destOrd="0" presId="urn:microsoft.com/office/officeart/2005/8/layout/hierarchy3"/>
    <dgm:cxn modelId="{44714F72-7BEB-4573-BDFB-4EA9EA8BD960}" type="presOf" srcId="{C2B0AB34-9F74-492D-99E3-C16CAA4DBA43}" destId="{C31219BE-44FE-45F8-932F-6EDF28D10E1C}" srcOrd="0" destOrd="0" presId="urn:microsoft.com/office/officeart/2005/8/layout/hierarchy3"/>
    <dgm:cxn modelId="{30EBAC22-9879-45CA-BDE3-476D515143CB}" type="presOf" srcId="{81B32524-CC8B-4051-BAAA-A17A5B4CC305}" destId="{69A0BCA1-D467-4B87-92DF-279A045B3C5D}" srcOrd="1" destOrd="0" presId="urn:microsoft.com/office/officeart/2005/8/layout/hierarchy3"/>
    <dgm:cxn modelId="{5D6491C6-1319-4361-9434-23C9382CD90C}" type="presOf" srcId="{7C3A260A-984B-48AE-A041-4C683EBE8F8A}" destId="{755FB8E1-543B-4DE5-AA14-6991AD4398F0}" srcOrd="0" destOrd="0" presId="urn:microsoft.com/office/officeart/2005/8/layout/hierarchy3"/>
    <dgm:cxn modelId="{2569A97F-3A34-49F7-8544-37C37D9566B8}" type="presOf" srcId="{0FED54F1-51BC-48C1-B6B9-6EDAFEACD6DD}" destId="{49AE2AF9-1D25-44BC-BCA0-99CDCBF2D281}" srcOrd="1" destOrd="0" presId="urn:microsoft.com/office/officeart/2005/8/layout/hierarchy3"/>
    <dgm:cxn modelId="{A11A1D2D-9723-403A-BF34-C6AEFB167EA3}" type="presOf" srcId="{BF5E129E-8D84-4143-A416-220A4076AD88}" destId="{DE8EFE2D-6FCF-4AEA-80F9-7F3A51238191}" srcOrd="0" destOrd="2" presId="urn:microsoft.com/office/officeart/2005/8/layout/hierarchy3"/>
    <dgm:cxn modelId="{17F80BD4-0021-46D6-A650-72C23890CA8C}" type="presOf" srcId="{1D265B90-809B-4F85-A467-C95170EE30E8}" destId="{DFD84A07-CD47-4A90-8F22-3F3881310794}" srcOrd="0" destOrd="0" presId="urn:microsoft.com/office/officeart/2005/8/layout/hierarchy3"/>
    <dgm:cxn modelId="{992CF416-A207-4CCE-8676-47FFBD83D784}" type="presOf" srcId="{A189FF79-865C-43B6-AF04-58DF2AE8A20E}" destId="{771FA824-78B7-4105-B5D7-134541478BA8}" srcOrd="0" destOrd="0" presId="urn:microsoft.com/office/officeart/2005/8/layout/hierarchy3"/>
    <dgm:cxn modelId="{9A616EAC-2724-47C4-8D24-BD10A9DD14EB}" srcId="{0FED54F1-51BC-48C1-B6B9-6EDAFEACD6DD}" destId="{C2B0AB34-9F74-492D-99E3-C16CAA4DBA43}" srcOrd="2" destOrd="0" parTransId="{AE612CFE-8015-40A6-9B37-629EBA153A0A}" sibTransId="{A0C555DC-6D4D-427A-99E5-B8715366F025}"/>
    <dgm:cxn modelId="{AF11EEA0-C19B-44D4-AAC4-4BDE90000EDF}" type="presParOf" srcId="{75CA9855-AE70-4F9E-8921-D8AB140250E9}" destId="{3CBF476A-EE6C-45A4-BA22-922FF9DE972D}" srcOrd="0" destOrd="0" presId="urn:microsoft.com/office/officeart/2005/8/layout/hierarchy3"/>
    <dgm:cxn modelId="{ACC3E6C0-9EE2-4073-829A-4646AA4F5DBC}" type="presParOf" srcId="{3CBF476A-EE6C-45A4-BA22-922FF9DE972D}" destId="{635D59BE-2801-4484-A412-82D0999AD10B}" srcOrd="0" destOrd="0" presId="urn:microsoft.com/office/officeart/2005/8/layout/hierarchy3"/>
    <dgm:cxn modelId="{AA0552EF-8ECA-4BD5-A108-82139896F7C2}" type="presParOf" srcId="{635D59BE-2801-4484-A412-82D0999AD10B}" destId="{AABBDE14-50F1-4241-A0FF-92EAC84AA42C}" srcOrd="0" destOrd="0" presId="urn:microsoft.com/office/officeart/2005/8/layout/hierarchy3"/>
    <dgm:cxn modelId="{AD53F2DE-7EB4-4951-8F3B-B2E1B1289DD2}" type="presParOf" srcId="{635D59BE-2801-4484-A412-82D0999AD10B}" destId="{49AE2AF9-1D25-44BC-BCA0-99CDCBF2D281}" srcOrd="1" destOrd="0" presId="urn:microsoft.com/office/officeart/2005/8/layout/hierarchy3"/>
    <dgm:cxn modelId="{8192572D-4D23-4BC7-AED8-11752E4A4908}" type="presParOf" srcId="{3CBF476A-EE6C-45A4-BA22-922FF9DE972D}" destId="{1AA95E0E-7FA7-48D8-A1A1-FF1F3BCADE36}" srcOrd="1" destOrd="0" presId="urn:microsoft.com/office/officeart/2005/8/layout/hierarchy3"/>
    <dgm:cxn modelId="{F4B503D8-8B29-4E2D-8F8B-606F51795986}" type="presParOf" srcId="{1AA95E0E-7FA7-48D8-A1A1-FF1F3BCADE36}" destId="{DFD84A07-CD47-4A90-8F22-3F3881310794}" srcOrd="0" destOrd="0" presId="urn:microsoft.com/office/officeart/2005/8/layout/hierarchy3"/>
    <dgm:cxn modelId="{75143BB7-B624-4249-85C9-5B92CEE635FF}" type="presParOf" srcId="{1AA95E0E-7FA7-48D8-A1A1-FF1F3BCADE36}" destId="{771FA824-78B7-4105-B5D7-134541478BA8}" srcOrd="1" destOrd="0" presId="urn:microsoft.com/office/officeart/2005/8/layout/hierarchy3"/>
    <dgm:cxn modelId="{29287ABC-6D26-408A-BCF3-45CC119CF3E6}" type="presParOf" srcId="{1AA95E0E-7FA7-48D8-A1A1-FF1F3BCADE36}" destId="{A1D4DBF2-DA0E-4825-8958-08BBC6B2E732}" srcOrd="2" destOrd="0" presId="urn:microsoft.com/office/officeart/2005/8/layout/hierarchy3"/>
    <dgm:cxn modelId="{1B3BB020-129F-4DD1-8ED7-1C5FA4D2708D}" type="presParOf" srcId="{1AA95E0E-7FA7-48D8-A1A1-FF1F3BCADE36}" destId="{896495BF-965E-4ECC-8606-96DDA98A262D}" srcOrd="3" destOrd="0" presId="urn:microsoft.com/office/officeart/2005/8/layout/hierarchy3"/>
    <dgm:cxn modelId="{05D719E1-10EC-4D8D-9F3E-11D79CA2CAC8}" type="presParOf" srcId="{1AA95E0E-7FA7-48D8-A1A1-FF1F3BCADE36}" destId="{82B9A6F8-76C3-4183-8B2F-272E524B1BDD}" srcOrd="4" destOrd="0" presId="urn:microsoft.com/office/officeart/2005/8/layout/hierarchy3"/>
    <dgm:cxn modelId="{0DBB36F7-909A-4199-B872-94DFE3274B55}" type="presParOf" srcId="{1AA95E0E-7FA7-48D8-A1A1-FF1F3BCADE36}" destId="{C31219BE-44FE-45F8-932F-6EDF28D10E1C}" srcOrd="5" destOrd="0" presId="urn:microsoft.com/office/officeart/2005/8/layout/hierarchy3"/>
    <dgm:cxn modelId="{564C91B9-A211-4587-9B3E-429ECFD94C31}" type="presParOf" srcId="{75CA9855-AE70-4F9E-8921-D8AB140250E9}" destId="{016565E7-18F7-46F2-9224-CA7C94943DB0}" srcOrd="1" destOrd="0" presId="urn:microsoft.com/office/officeart/2005/8/layout/hierarchy3"/>
    <dgm:cxn modelId="{40F7302B-1C9E-4ECA-86D2-9B9280B57058}" type="presParOf" srcId="{016565E7-18F7-46F2-9224-CA7C94943DB0}" destId="{24AD265E-394C-4DFD-B178-9CE680217881}" srcOrd="0" destOrd="0" presId="urn:microsoft.com/office/officeart/2005/8/layout/hierarchy3"/>
    <dgm:cxn modelId="{D5BDC404-6760-422B-98EF-950540B9C4B5}" type="presParOf" srcId="{24AD265E-394C-4DFD-B178-9CE680217881}" destId="{772FC209-D556-4821-AAB6-A57BD5BCD661}" srcOrd="0" destOrd="0" presId="urn:microsoft.com/office/officeart/2005/8/layout/hierarchy3"/>
    <dgm:cxn modelId="{E42D5EAE-C1B0-42BD-89AF-44522FEBA6D0}" type="presParOf" srcId="{24AD265E-394C-4DFD-B178-9CE680217881}" destId="{69A0BCA1-D467-4B87-92DF-279A045B3C5D}" srcOrd="1" destOrd="0" presId="urn:microsoft.com/office/officeart/2005/8/layout/hierarchy3"/>
    <dgm:cxn modelId="{43B6200B-8773-4FC7-A4B0-87122EE8EFF5}" type="presParOf" srcId="{016565E7-18F7-46F2-9224-CA7C94943DB0}" destId="{4717F266-8155-4F05-A02F-34D552004804}" srcOrd="1" destOrd="0" presId="urn:microsoft.com/office/officeart/2005/8/layout/hierarchy3"/>
    <dgm:cxn modelId="{85BEC321-402D-45F6-9ECF-38A0CAFE0976}" type="presParOf" srcId="{4717F266-8155-4F05-A02F-34D552004804}" destId="{755FB8E1-543B-4DE5-AA14-6991AD4398F0}" srcOrd="0" destOrd="0" presId="urn:microsoft.com/office/officeart/2005/8/layout/hierarchy3"/>
    <dgm:cxn modelId="{7140E3C5-772E-4512-8E99-38BA4B21F547}" type="presParOf" srcId="{4717F266-8155-4F05-A02F-34D552004804}" destId="{EDF06167-8580-4A97-9B78-3D33B2A08180}" srcOrd="1" destOrd="0" presId="urn:microsoft.com/office/officeart/2005/8/layout/hierarchy3"/>
    <dgm:cxn modelId="{D418F3AB-DCE0-4EC0-93E2-0DB019920180}" type="presParOf" srcId="{4717F266-8155-4F05-A02F-34D552004804}" destId="{D9F10598-FD09-4E4C-BF92-F5B8B50F2C5C}" srcOrd="2" destOrd="0" presId="urn:microsoft.com/office/officeart/2005/8/layout/hierarchy3"/>
    <dgm:cxn modelId="{EE5D03E5-88A2-4567-A28D-A84F53086044}" type="presParOf" srcId="{4717F266-8155-4F05-A02F-34D552004804}" destId="{DE8EFE2D-6FCF-4AEA-80F9-7F3A5123819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BBDE14-50F1-4241-A0FF-92EAC84AA42C}">
      <dsp:nvSpPr>
        <dsp:cNvPr id="0" name=""/>
        <dsp:cNvSpPr/>
      </dsp:nvSpPr>
      <dsp:spPr>
        <a:xfrm>
          <a:off x="769528" y="1590"/>
          <a:ext cx="1942565" cy="971282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  <a:alpha val="19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Indirekte Messtechniken</a:t>
          </a:r>
          <a:endParaRPr lang="de-DE" sz="2100" kern="1200" dirty="0"/>
        </a:p>
      </dsp:txBody>
      <dsp:txXfrm>
        <a:off x="797976" y="30038"/>
        <a:ext cx="1885669" cy="914386"/>
      </dsp:txXfrm>
    </dsp:sp>
    <dsp:sp modelId="{DFD84A07-CD47-4A90-8F22-3F3881310794}">
      <dsp:nvSpPr>
        <dsp:cNvPr id="0" name=""/>
        <dsp:cNvSpPr/>
      </dsp:nvSpPr>
      <dsp:spPr>
        <a:xfrm>
          <a:off x="963785" y="972873"/>
          <a:ext cx="143264" cy="728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461"/>
              </a:lnTo>
              <a:lnTo>
                <a:pt x="143264" y="72846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1FA824-78B7-4105-B5D7-134541478BA8}">
      <dsp:nvSpPr>
        <dsp:cNvPr id="0" name=""/>
        <dsp:cNvSpPr/>
      </dsp:nvSpPr>
      <dsp:spPr>
        <a:xfrm>
          <a:off x="1107049" y="1215693"/>
          <a:ext cx="1554052" cy="97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2">
                  <a:lumMod val="50000"/>
                  <a:lumOff val="50000"/>
                </a:schemeClr>
              </a:solidFill>
            </a:rPr>
            <a:t>Temperatur-empfindliche Farben</a:t>
          </a:r>
          <a:endParaRPr lang="de-DE" sz="1200" b="1" kern="1200" dirty="0">
            <a:solidFill>
              <a:schemeClr val="tx2">
                <a:lumMod val="50000"/>
                <a:lumOff val="50000"/>
              </a:schemeClr>
            </a:solidFill>
          </a:endParaRPr>
        </a:p>
      </dsp:txBody>
      <dsp:txXfrm>
        <a:off x="1135497" y="1244141"/>
        <a:ext cx="1497156" cy="914386"/>
      </dsp:txXfrm>
    </dsp:sp>
    <dsp:sp modelId="{A1D4DBF2-DA0E-4825-8958-08BBC6B2E732}">
      <dsp:nvSpPr>
        <dsp:cNvPr id="0" name=""/>
        <dsp:cNvSpPr/>
      </dsp:nvSpPr>
      <dsp:spPr>
        <a:xfrm>
          <a:off x="963785" y="972873"/>
          <a:ext cx="143264" cy="19425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2565"/>
              </a:lnTo>
              <a:lnTo>
                <a:pt x="143264" y="194256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6495BF-965E-4ECC-8606-96DDA98A262D}">
      <dsp:nvSpPr>
        <dsp:cNvPr id="0" name=""/>
        <dsp:cNvSpPr/>
      </dsp:nvSpPr>
      <dsp:spPr>
        <a:xfrm>
          <a:off x="1107049" y="2429796"/>
          <a:ext cx="1554052" cy="97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2">
                  <a:lumMod val="50000"/>
                  <a:lumOff val="50000"/>
                </a:schemeClr>
              </a:solidFill>
            </a:rPr>
            <a:t>Pulver mit konstanten Schmelzpunkt</a:t>
          </a:r>
          <a:endParaRPr lang="de-DE" sz="1200" b="1" kern="1200" dirty="0">
            <a:solidFill>
              <a:schemeClr val="tx2">
                <a:lumMod val="50000"/>
                <a:lumOff val="50000"/>
              </a:schemeClr>
            </a:solidFill>
          </a:endParaRPr>
        </a:p>
      </dsp:txBody>
      <dsp:txXfrm>
        <a:off x="1135497" y="2458244"/>
        <a:ext cx="1497156" cy="914386"/>
      </dsp:txXfrm>
    </dsp:sp>
    <dsp:sp modelId="{82B9A6F8-76C3-4183-8B2F-272E524B1BDD}">
      <dsp:nvSpPr>
        <dsp:cNvPr id="0" name=""/>
        <dsp:cNvSpPr/>
      </dsp:nvSpPr>
      <dsp:spPr>
        <a:xfrm>
          <a:off x="963785" y="972873"/>
          <a:ext cx="143264" cy="3156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56668"/>
              </a:lnTo>
              <a:lnTo>
                <a:pt x="143264" y="3156668"/>
              </a:lnTo>
            </a:path>
          </a:pathLst>
        </a:custGeom>
        <a:noFill/>
        <a:ln w="25400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1219BE-44FE-45F8-932F-6EDF28D10E1C}">
      <dsp:nvSpPr>
        <dsp:cNvPr id="0" name=""/>
        <dsp:cNvSpPr/>
      </dsp:nvSpPr>
      <dsp:spPr>
        <a:xfrm>
          <a:off x="1107049" y="3643899"/>
          <a:ext cx="1554052" cy="97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2">
                  <a:lumMod val="50000"/>
                  <a:lumOff val="50000"/>
                </a:schemeClr>
              </a:solidFill>
            </a:rPr>
            <a:t>Metallurgie</a:t>
          </a:r>
          <a:endParaRPr lang="de-DE" sz="1200" b="1" kern="1200" dirty="0">
            <a:solidFill>
              <a:schemeClr val="tx2">
                <a:lumMod val="50000"/>
                <a:lumOff val="50000"/>
              </a:schemeClr>
            </a:solidFill>
          </a:endParaRPr>
        </a:p>
      </dsp:txBody>
      <dsp:txXfrm>
        <a:off x="1135497" y="3672347"/>
        <a:ext cx="1497156" cy="914386"/>
      </dsp:txXfrm>
    </dsp:sp>
    <dsp:sp modelId="{772FC209-D556-4821-AAB6-A57BD5BCD661}">
      <dsp:nvSpPr>
        <dsp:cNvPr id="0" name=""/>
        <dsp:cNvSpPr/>
      </dsp:nvSpPr>
      <dsp:spPr>
        <a:xfrm>
          <a:off x="3146742" y="1590"/>
          <a:ext cx="1942565" cy="971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Zeitaufgelöste Messtechniken</a:t>
          </a:r>
          <a:endParaRPr lang="de-DE" sz="2100" kern="1200" dirty="0"/>
        </a:p>
      </dsp:txBody>
      <dsp:txXfrm>
        <a:off x="3175190" y="30038"/>
        <a:ext cx="1885669" cy="914386"/>
      </dsp:txXfrm>
    </dsp:sp>
    <dsp:sp modelId="{755FB8E1-543B-4DE5-AA14-6991AD4398F0}">
      <dsp:nvSpPr>
        <dsp:cNvPr id="0" name=""/>
        <dsp:cNvSpPr/>
      </dsp:nvSpPr>
      <dsp:spPr>
        <a:xfrm>
          <a:off x="3340999" y="972873"/>
          <a:ext cx="194256" cy="728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461"/>
              </a:lnTo>
              <a:lnTo>
                <a:pt x="194256" y="72846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F06167-8580-4A97-9B78-3D33B2A08180}">
      <dsp:nvSpPr>
        <dsp:cNvPr id="0" name=""/>
        <dsp:cNvSpPr/>
      </dsp:nvSpPr>
      <dsp:spPr>
        <a:xfrm>
          <a:off x="3535255" y="1215693"/>
          <a:ext cx="1554052" cy="97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Thermo-elektrische Messtechniken</a:t>
          </a:r>
          <a:endParaRPr lang="de-DE" sz="12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err="1" smtClean="0"/>
            <a:t>Widerstands-thermometer</a:t>
          </a:r>
          <a:endParaRPr lang="de-DE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/>
            <a:t>Seebeck Effekt</a:t>
          </a:r>
          <a:endParaRPr lang="de-DE" sz="1100" kern="1200" dirty="0"/>
        </a:p>
      </dsp:txBody>
      <dsp:txXfrm>
        <a:off x="3563703" y="1244141"/>
        <a:ext cx="1497156" cy="914386"/>
      </dsp:txXfrm>
    </dsp:sp>
    <dsp:sp modelId="{D9F10598-FD09-4E4C-BF92-F5B8B50F2C5C}">
      <dsp:nvSpPr>
        <dsp:cNvPr id="0" name=""/>
        <dsp:cNvSpPr/>
      </dsp:nvSpPr>
      <dsp:spPr>
        <a:xfrm>
          <a:off x="3340999" y="972873"/>
          <a:ext cx="194256" cy="19425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2565"/>
              </a:lnTo>
              <a:lnTo>
                <a:pt x="194256" y="194256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8EFE2D-6FCF-4AEA-80F9-7F3A51238191}">
      <dsp:nvSpPr>
        <dsp:cNvPr id="0" name=""/>
        <dsp:cNvSpPr/>
      </dsp:nvSpPr>
      <dsp:spPr>
        <a:xfrm>
          <a:off x="3535255" y="2429796"/>
          <a:ext cx="1554052" cy="97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err="1" smtClean="0"/>
            <a:t>Strahlungsmess-techniken</a:t>
          </a:r>
          <a:endParaRPr lang="de-DE" sz="12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/>
            <a:t>Pyrometrie</a:t>
          </a:r>
          <a:endParaRPr lang="de-DE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/>
            <a:t>Thermografie</a:t>
          </a:r>
          <a:endParaRPr lang="de-DE" sz="1100" kern="1200" dirty="0"/>
        </a:p>
      </dsp:txBody>
      <dsp:txXfrm>
        <a:off x="3563703" y="2458244"/>
        <a:ext cx="1497156" cy="9143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CDE22-575B-41D0-A89D-5E2099196E09}" type="datetimeFigureOut">
              <a:rPr lang="de-DE" smtClean="0"/>
              <a:pPr/>
              <a:t>14.03.2016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11C03-99BC-47AC-A0B5-CC7DB7B0D7B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948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11C03-99BC-47AC-A0B5-CC7DB7B0D7B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734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Ähnlichkeitskenngrößen</a:t>
            </a:r>
            <a:r>
              <a:rPr lang="de-DE" baseline="0" dirty="0" smtClean="0"/>
              <a:t> haben gegenläufigen Einfluss</a:t>
            </a:r>
          </a:p>
          <a:p>
            <a:pPr marL="228600" lvl="0" indent="-228600" fontAlgn="base">
              <a:spcBef>
                <a:spcPct val="30000"/>
              </a:spcBef>
              <a:spcAft>
                <a:spcPct val="20000"/>
              </a:spcAft>
              <a:buClr>
                <a:srgbClr val="006DB6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kumimoji="0" lang="de-DE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Zusammenfassung von</a:t>
            </a:r>
            <a:r>
              <a:rPr kumimoji="0" lang="de-DE" sz="12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Spanungsparametern zu Ähnlichkeitskenngrößen </a:t>
            </a:r>
            <a:r>
              <a:rPr lang="de-DE" sz="1200" kern="0" dirty="0" smtClean="0"/>
              <a:t>VB/h, </a:t>
            </a:r>
            <a:r>
              <a:rPr lang="el-GR" sz="1200" kern="0" dirty="0" smtClean="0">
                <a:cs typeface="Arial"/>
              </a:rPr>
              <a:t>λ</a:t>
            </a:r>
            <a:r>
              <a:rPr lang="de-DE" sz="1200" kern="0" baseline="-25000" dirty="0" smtClean="0">
                <a:cs typeface="Arial"/>
              </a:rPr>
              <a:t>Schneid</a:t>
            </a:r>
            <a:r>
              <a:rPr lang="de-DE" sz="1200" kern="0" dirty="0" smtClean="0">
                <a:cs typeface="Arial"/>
              </a:rPr>
              <a:t>/</a:t>
            </a:r>
            <a:r>
              <a:rPr lang="el-GR" sz="1200" kern="0" dirty="0" smtClean="0">
                <a:cs typeface="Arial"/>
              </a:rPr>
              <a:t>λ</a:t>
            </a:r>
            <a:r>
              <a:rPr lang="de-DE" sz="1200" kern="0" baseline="-25000" dirty="0" err="1" smtClean="0">
                <a:cs typeface="Arial"/>
              </a:rPr>
              <a:t>Wkst</a:t>
            </a:r>
            <a:r>
              <a:rPr lang="de-DE" sz="1200" kern="0" dirty="0" smtClean="0">
                <a:cs typeface="Arial"/>
              </a:rPr>
              <a:t>, G=b/h</a:t>
            </a:r>
            <a:endParaRPr kumimoji="0" lang="de-DE" sz="12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lvl="0" indent="-228600" fontAlgn="base">
              <a:spcBef>
                <a:spcPct val="30000"/>
              </a:spcBef>
              <a:spcAft>
                <a:spcPct val="20000"/>
              </a:spcAft>
              <a:buClr>
                <a:srgbClr val="006DB6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lang="de-DE" sz="1200" kern="0" dirty="0" smtClean="0"/>
              <a:t>Ordnen über </a:t>
            </a:r>
            <a:r>
              <a:rPr lang="de-DE" sz="1200" kern="0" dirty="0" err="1" smtClean="0"/>
              <a:t>Péclet</a:t>
            </a:r>
            <a:r>
              <a:rPr lang="de-DE" sz="1200" kern="0" dirty="0" smtClean="0"/>
              <a:t>-Zahl: </a:t>
            </a:r>
            <a:r>
              <a:rPr lang="de-DE" sz="1200" kern="0" dirty="0" err="1" smtClean="0"/>
              <a:t>Pe</a:t>
            </a:r>
            <a:r>
              <a:rPr lang="de-DE" sz="1200" kern="0" dirty="0" smtClean="0"/>
              <a:t> = (</a:t>
            </a:r>
            <a:r>
              <a:rPr lang="de-DE" sz="1200" kern="0" dirty="0" err="1" smtClean="0"/>
              <a:t>v</a:t>
            </a:r>
            <a:r>
              <a:rPr lang="de-DE" sz="1200" kern="0" baseline="-25000" dirty="0" err="1" smtClean="0"/>
              <a:t>c</a:t>
            </a:r>
            <a:r>
              <a:rPr lang="de-DE" sz="1200" kern="0" dirty="0" err="1" smtClean="0">
                <a:latin typeface="Arial"/>
                <a:cs typeface="Arial"/>
              </a:rPr>
              <a:t>·</a:t>
            </a:r>
            <a:r>
              <a:rPr lang="de-DE" sz="1200" kern="0" dirty="0" err="1" smtClean="0"/>
              <a:t>h</a:t>
            </a:r>
            <a:r>
              <a:rPr lang="de-DE" sz="1200" kern="0" dirty="0" err="1" smtClean="0">
                <a:cs typeface="Arial"/>
              </a:rPr>
              <a:t>·c</a:t>
            </a:r>
            <a:r>
              <a:rPr lang="de-DE" sz="1200" kern="0" baseline="-25000" dirty="0" err="1" smtClean="0">
                <a:cs typeface="Arial"/>
              </a:rPr>
              <a:t>p</a:t>
            </a:r>
            <a:r>
              <a:rPr lang="de-DE" sz="1200" kern="0" dirty="0" smtClean="0">
                <a:cs typeface="Arial"/>
              </a:rPr>
              <a:t>·</a:t>
            </a:r>
            <a:r>
              <a:rPr lang="el-GR" sz="1200" kern="0" dirty="0" smtClean="0">
                <a:latin typeface="Arial"/>
                <a:cs typeface="Arial"/>
              </a:rPr>
              <a:t>ρ</a:t>
            </a:r>
            <a:r>
              <a:rPr lang="de-DE" sz="1200" kern="0" dirty="0" smtClean="0">
                <a:latin typeface="Arial"/>
                <a:cs typeface="Arial"/>
              </a:rPr>
              <a:t>)</a:t>
            </a:r>
            <a:r>
              <a:rPr lang="de-DE" sz="1200" kern="0" dirty="0" smtClean="0"/>
              <a:t>/</a:t>
            </a:r>
            <a:r>
              <a:rPr lang="el-GR" sz="1200" kern="0" dirty="0" smtClean="0">
                <a:cs typeface="Arial"/>
              </a:rPr>
              <a:t>λ</a:t>
            </a:r>
            <a:r>
              <a:rPr lang="de-DE" sz="1200" kern="0" dirty="0" smtClean="0"/>
              <a:t>                  </a:t>
            </a:r>
            <a:endParaRPr lang="de-DE" sz="1200" kern="0" dirty="0" smtClean="0">
              <a:cs typeface="Arial"/>
            </a:endParaRPr>
          </a:p>
          <a:p>
            <a:pPr marL="228600" lvl="0" indent="-228600" fontAlgn="base">
              <a:spcBef>
                <a:spcPct val="30000"/>
              </a:spcBef>
              <a:spcAft>
                <a:spcPct val="20000"/>
              </a:spcAft>
              <a:buClr>
                <a:srgbClr val="006DB6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lang="de-DE" sz="1200" kern="0" dirty="0" smtClean="0"/>
              <a:t>Bildung einfacher mathematischer Gebrauchsformeln </a:t>
            </a:r>
            <a:r>
              <a:rPr lang="de-DE" sz="1200" kern="0" dirty="0" err="1" smtClean="0"/>
              <a:t>q</a:t>
            </a:r>
            <a:r>
              <a:rPr lang="de-DE" sz="1200" kern="0" baseline="-25000" dirty="0" err="1" smtClean="0"/>
              <a:t>Span</a:t>
            </a:r>
            <a:r>
              <a:rPr lang="de-DE" sz="1200" kern="0" baseline="-25000" dirty="0" smtClean="0"/>
              <a:t>/</a:t>
            </a:r>
            <a:r>
              <a:rPr lang="de-DE" sz="1200" kern="0" baseline="-25000" dirty="0" err="1" smtClean="0"/>
              <a:t>Wkst</a:t>
            </a:r>
            <a:r>
              <a:rPr lang="de-DE" sz="1200" kern="0" baseline="-25000" dirty="0" smtClean="0"/>
              <a:t>/WZ </a:t>
            </a:r>
            <a:r>
              <a:rPr lang="de-DE" sz="1200" kern="0" dirty="0" smtClean="0"/>
              <a:t>= f(</a:t>
            </a:r>
            <a:r>
              <a:rPr lang="de-DE" sz="1200" kern="0" dirty="0" err="1" smtClean="0"/>
              <a:t>Pe</a:t>
            </a:r>
            <a:r>
              <a:rPr lang="de-DE" sz="1200" kern="0" dirty="0" smtClean="0"/>
              <a:t>, VB/h, </a:t>
            </a:r>
            <a:r>
              <a:rPr lang="el-GR" sz="1200" kern="0" dirty="0" smtClean="0">
                <a:cs typeface="Arial"/>
              </a:rPr>
              <a:t>λ</a:t>
            </a:r>
            <a:r>
              <a:rPr lang="de-DE" sz="1200" kern="0" baseline="-25000" dirty="0" smtClean="0">
                <a:cs typeface="Arial"/>
              </a:rPr>
              <a:t>Schneid</a:t>
            </a:r>
            <a:r>
              <a:rPr lang="de-DE" sz="1200" kern="0" dirty="0" smtClean="0">
                <a:cs typeface="Arial"/>
              </a:rPr>
              <a:t>/</a:t>
            </a:r>
            <a:r>
              <a:rPr lang="el-GR" sz="1200" kern="0" dirty="0" smtClean="0">
                <a:cs typeface="Arial"/>
              </a:rPr>
              <a:t>λ</a:t>
            </a:r>
            <a:r>
              <a:rPr lang="de-DE" sz="1200" kern="0" baseline="-25000" dirty="0" err="1" smtClean="0">
                <a:cs typeface="Arial"/>
              </a:rPr>
              <a:t>Wkst</a:t>
            </a:r>
            <a:r>
              <a:rPr lang="de-DE" sz="1200" kern="0" dirty="0" err="1" smtClean="0"/>
              <a:t>,G</a:t>
            </a:r>
            <a:r>
              <a:rPr lang="de-DE" sz="1200" kern="0" dirty="0" smtClean="0"/>
              <a:t>)</a:t>
            </a:r>
            <a:endParaRPr lang="de-DE" sz="1200" kern="0" dirty="0" smtClean="0">
              <a:cs typeface="Arial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11C03-99BC-47AC-A0B5-CC7DB7B0D7B6}" type="slidenum">
              <a:rPr lang="de-DE" smtClean="0"/>
              <a:pPr/>
              <a:t>18</a:t>
            </a:fld>
            <a:endParaRPr 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Ähnlichkeitskenngrößen</a:t>
            </a:r>
            <a:r>
              <a:rPr lang="de-DE" baseline="0" dirty="0" smtClean="0"/>
              <a:t> haben gegenläufigen Einfluss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11C03-99BC-47AC-A0B5-CC7DB7B0D7B6}" type="slidenum">
              <a:rPr lang="de-DE" smtClean="0"/>
              <a:pPr/>
              <a:t>19</a:t>
            </a:fld>
            <a:endParaRPr lang="de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Ähnlichkeitskenngrößen</a:t>
            </a:r>
            <a:r>
              <a:rPr lang="de-DE" baseline="0" dirty="0" smtClean="0"/>
              <a:t> haben gegenläufigen Einfluss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11C03-99BC-47AC-A0B5-CC7DB7B0D7B6}" type="slidenum">
              <a:rPr lang="de-DE" smtClean="0"/>
              <a:pPr/>
              <a:t>20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baseline="0" dirty="0" smtClean="0"/>
              <a:t>1. Experiment</a:t>
            </a:r>
          </a:p>
          <a:p>
            <a:r>
              <a:rPr lang="de-DE" baseline="0" dirty="0" smtClean="0"/>
              <a:t>Gusseisernes Kanonenrohr, vorn und hinten eingespannt; Drehen eines Zylinders mit </a:t>
            </a:r>
            <a:r>
              <a:rPr lang="de-DE" baseline="0" dirty="0" err="1" smtClean="0"/>
              <a:t>Durchm</a:t>
            </a:r>
            <a:r>
              <a:rPr lang="de-DE" baseline="0" dirty="0" smtClean="0"/>
              <a:t>.: 7 ¾“ Länge: 9 8/10“ </a:t>
            </a:r>
            <a:r>
              <a:rPr lang="de-DE" baseline="0" dirty="0" smtClean="0">
                <a:sym typeface="Wingdings" pitchFamily="2" charset="2"/>
              </a:rPr>
              <a:t> in diesem wurde dann gebohrt; von oben (Strecke d-e) </a:t>
            </a:r>
            <a:r>
              <a:rPr lang="de-DE" baseline="0" dirty="0" err="1" smtClean="0">
                <a:sym typeface="Wingdings" pitchFamily="2" charset="2"/>
              </a:rPr>
              <a:t>bohrung</a:t>
            </a:r>
            <a:r>
              <a:rPr lang="de-DE" baseline="0" dirty="0" smtClean="0">
                <a:sym typeface="Wingdings" pitchFamily="2" charset="2"/>
              </a:rPr>
              <a:t> um Thermometer reinzustecken. Zylinder zur Umgebung isoliert durch </a:t>
            </a:r>
            <a:r>
              <a:rPr lang="de-DE" baseline="0" dirty="0" err="1" smtClean="0">
                <a:sym typeface="Wingdings" pitchFamily="2" charset="2"/>
              </a:rPr>
              <a:t>Flannel</a:t>
            </a:r>
            <a:r>
              <a:rPr lang="de-DE" baseline="0" dirty="0" smtClean="0">
                <a:sym typeface="Wingdings" pitchFamily="2" charset="2"/>
              </a:rPr>
              <a:t>  nach 30min, T1 = 60°F T2 = 130°F</a:t>
            </a:r>
          </a:p>
          <a:p>
            <a:endParaRPr lang="de-DE" baseline="0" dirty="0" smtClean="0">
              <a:sym typeface="Wingdings" pitchFamily="2" charset="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Da nach der Kalorischen</a:t>
            </a:r>
            <a:r>
              <a:rPr lang="de-DE" baseline="0" dirty="0" smtClean="0"/>
              <a:t> Theorie Wärme </a:t>
            </a:r>
            <a:r>
              <a:rPr lang="de-DE" dirty="0" smtClean="0"/>
              <a:t>nicht erzeugbar und nicht zerstörbar ist, müsste bei</a:t>
            </a:r>
            <a:r>
              <a:rPr lang="de-DE" baseline="0" dirty="0" smtClean="0"/>
              <a:t> zeitlich aufeinander folgenden Reibvorgängen (z.B. im Inneren eines Kanonenrohrs) beim zweiten Durchgang weniger Wärme „erregt“ werden </a:t>
            </a:r>
            <a:r>
              <a:rPr lang="de-DE" baseline="0" dirty="0" smtClean="0">
                <a:sym typeface="Wingdings" pitchFamily="2" charset="2"/>
              </a:rPr>
              <a:t> </a:t>
            </a:r>
            <a:endParaRPr lang="de-DE" baseline="0" dirty="0" smtClean="0"/>
          </a:p>
          <a:p>
            <a:r>
              <a:rPr lang="de-DE" baseline="0" dirty="0" smtClean="0">
                <a:sym typeface="Wingdings" pitchFamily="2" charset="2"/>
              </a:rPr>
              <a:t>2. Experiment (Reiben mit stumpfem Bohrer)</a:t>
            </a:r>
          </a:p>
          <a:p>
            <a:r>
              <a:rPr lang="de-DE" baseline="0" dirty="0" err="1" smtClean="0">
                <a:sym typeface="Wingdings" pitchFamily="2" charset="2"/>
              </a:rPr>
              <a:t>Wdhg</a:t>
            </a:r>
            <a:r>
              <a:rPr lang="de-DE" baseline="0" dirty="0" smtClean="0">
                <a:sym typeface="Wingdings" pitchFamily="2" charset="2"/>
              </a:rPr>
              <a:t>. des Experiments, jedoch </a:t>
            </a:r>
            <a:r>
              <a:rPr lang="de-DE" baseline="0" dirty="0" err="1" smtClean="0">
                <a:sym typeface="Wingdings" pitchFamily="2" charset="2"/>
              </a:rPr>
              <a:t>innhalb</a:t>
            </a:r>
            <a:r>
              <a:rPr lang="de-DE" baseline="0" dirty="0" smtClean="0">
                <a:sym typeface="Wingdings" pitchFamily="2" charset="2"/>
              </a:rPr>
              <a:t> des mit Wasser </a:t>
            </a:r>
            <a:r>
              <a:rPr lang="de-DE" baseline="0" dirty="0" err="1" smtClean="0">
                <a:sym typeface="Wingdings" pitchFamily="2" charset="2"/>
              </a:rPr>
              <a:t>befüllten</a:t>
            </a:r>
            <a:r>
              <a:rPr lang="de-DE" baseline="0" dirty="0" smtClean="0">
                <a:sym typeface="Wingdings" pitchFamily="2" charset="2"/>
              </a:rPr>
              <a:t> Kastens; Messen der Wassertemperatur (</a:t>
            </a:r>
            <a:r>
              <a:rPr lang="sv-SE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0min</a:t>
            </a:r>
            <a:r>
              <a:rPr lang="sv-SE" dirty="0" smtClean="0"/>
              <a:t> </a:t>
            </a:r>
            <a:r>
              <a:rPr lang="sv-SE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59.5°F;</a:t>
            </a:r>
            <a:r>
              <a:rPr lang="sv-SE" dirty="0" smtClean="0"/>
              <a:t>   </a:t>
            </a:r>
            <a:r>
              <a:rPr lang="sv-SE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60min</a:t>
            </a:r>
            <a:r>
              <a:rPr lang="sv-SE" dirty="0" smtClean="0"/>
              <a:t> </a:t>
            </a:r>
            <a:r>
              <a:rPr lang="sv-SE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107°F;</a:t>
            </a:r>
            <a:r>
              <a:rPr lang="sv-SE" dirty="0" smtClean="0"/>
              <a:t>   </a:t>
            </a:r>
            <a:r>
              <a:rPr lang="sv-SE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120min</a:t>
            </a:r>
            <a:r>
              <a:rPr lang="sv-SE" dirty="0" smtClean="0"/>
              <a:t> </a:t>
            </a:r>
            <a:r>
              <a:rPr lang="sv-SE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178°F;</a:t>
            </a:r>
            <a:r>
              <a:rPr lang="sv-SE" dirty="0" smtClean="0"/>
              <a:t>   </a:t>
            </a:r>
            <a:r>
              <a:rPr lang="sv-SE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140min</a:t>
            </a:r>
            <a:r>
              <a:rPr lang="sv-SE" dirty="0" smtClean="0"/>
              <a:t> </a:t>
            </a:r>
            <a:r>
              <a:rPr lang="sv-SE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200°F</a:t>
            </a:r>
            <a:r>
              <a:rPr lang="sv-SE" dirty="0" smtClean="0"/>
              <a:t> ;  </a:t>
            </a:r>
            <a:r>
              <a:rPr lang="sv-SE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150min 210°F</a:t>
            </a:r>
            <a:r>
              <a:rPr lang="sv-SE" dirty="0" smtClean="0"/>
              <a:t> 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>
                <a:sym typeface="Wingdings" pitchFamily="2" charset="2"/>
              </a:rPr>
              <a:t>Mehrfache Wiederholung</a:t>
            </a:r>
          </a:p>
          <a:p>
            <a:endParaRPr lang="de-DE" baseline="0" dirty="0" smtClean="0">
              <a:sym typeface="Wingdings" pitchFamily="2" charset="2"/>
            </a:endParaRPr>
          </a:p>
          <a:p>
            <a:r>
              <a:rPr lang="de-DE" baseline="0" dirty="0" smtClean="0">
                <a:sym typeface="Wingdings" pitchFamily="2" charset="2"/>
              </a:rPr>
              <a:t>Da bei jeder Wiederholung vergleichbare Ergebnisse erhalten wurden, die Wärme bzw. gemessene Temperatur stets die gleich ist, ist ein Element bzw. die Kalorische Substanz nicht aus dem Kanonenrohmaterial gezogen werden; auch nicht aus der Luft, da es ‚vollständig‘ isoliert wurde. Eine im Universum stets konstante Größe dieses Wärmeelements ist damit also wiederlegt.</a:t>
            </a:r>
          </a:p>
          <a:p>
            <a:r>
              <a:rPr lang="de-DE" baseline="0" dirty="0" smtClean="0">
                <a:sym typeface="Wingdings" pitchFamily="2" charset="2"/>
              </a:rPr>
              <a:t>Er schloss, dass die Bewegung mittels der Reibung Wärme erzeugt (ebenso wie F. Bacon, Boyle, Hook und Newton), hatte aber keine Erklärung wie Wärme in Form von Bewegung gespeichert wird.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11C03-99BC-47AC-A0B5-CC7DB7B0D7B6}" type="slidenum">
              <a:rPr lang="de-DE" smtClean="0"/>
              <a:pPr/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11C03-99BC-47AC-A0B5-CC7DB7B0D7B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3539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 smtClean="0"/>
          </a:p>
          <a:p>
            <a:r>
              <a:rPr lang="de-DE" dirty="0" smtClean="0"/>
              <a:t>Zu Bickel</a:t>
            </a:r>
          </a:p>
          <a:p>
            <a:r>
              <a:rPr lang="de-DE" dirty="0" smtClean="0"/>
              <a:t>Wärmeeintritt = Anode, Wärmeabfluss = Kathode</a:t>
            </a:r>
            <a:r>
              <a:rPr lang="de-DE" baseline="0" dirty="0" smtClean="0"/>
              <a:t> </a:t>
            </a:r>
            <a:r>
              <a:rPr lang="de-DE" baseline="0" dirty="0" smtClean="0">
                <a:sym typeface="Wingdings" pitchFamily="2" charset="2"/>
              </a:rPr>
              <a:t> elektrische Potentiale entsprechen den Temperaturen des realen Objektes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11C03-99BC-47AC-A0B5-CC7DB7B0D7B6}" type="slidenum">
              <a:rPr lang="de-DE" smtClean="0"/>
              <a:pPr/>
              <a:t>5</a:t>
            </a:fld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EFFBD-9E7D-4BBD-B085-CB6205E4CCAF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773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EFFBD-9E7D-4BBD-B085-CB6205E4CCAF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773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EFFBD-9E7D-4BBD-B085-CB6205E4CCAF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773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EFFBD-9E7D-4BBD-B085-CB6205E4CCAF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773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11C03-99BC-47AC-A0B5-CC7DB7B0D7B6}" type="slidenum">
              <a:rPr lang="de-DE" smtClean="0"/>
              <a:pPr/>
              <a:t>17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71850" y="1119188"/>
            <a:ext cx="6311900" cy="1400175"/>
          </a:xfrm>
          <a:prstGeom prst="rect">
            <a:avLst/>
          </a:prstGeom>
        </p:spPr>
        <p:txBody>
          <a:bodyPr rIns="468000" bIns="72000"/>
          <a:lstStyle>
            <a:lvl1pPr>
              <a:defRPr sz="2600"/>
            </a:lvl1pPr>
          </a:lstStyle>
          <a:p>
            <a:pPr lvl="0"/>
            <a:r>
              <a:rPr lang="de-DE" noProof="0" dirty="0" smtClean="0"/>
              <a:t>Titelmasterformat durch Klicken bearbeiten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71850" y="2646363"/>
            <a:ext cx="6311900" cy="320357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72000" rIns="342000"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sp>
        <p:nvSpPr>
          <p:cNvPr id="84996" name="Line 4"/>
          <p:cNvSpPr>
            <a:spLocks noChangeShapeType="1"/>
          </p:cNvSpPr>
          <p:nvPr/>
        </p:nvSpPr>
        <p:spPr bwMode="auto">
          <a:xfrm>
            <a:off x="3371850" y="2578100"/>
            <a:ext cx="6311900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03" name="Line 11"/>
          <p:cNvSpPr>
            <a:spLocks noChangeShapeType="1"/>
          </p:cNvSpPr>
          <p:nvPr/>
        </p:nvSpPr>
        <p:spPr bwMode="auto">
          <a:xfrm flipH="1">
            <a:off x="217488" y="773113"/>
            <a:ext cx="9466262" cy="0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85009" name="Line 17"/>
          <p:cNvSpPr>
            <a:spLocks noChangeShapeType="1"/>
          </p:cNvSpPr>
          <p:nvPr/>
        </p:nvSpPr>
        <p:spPr bwMode="auto">
          <a:xfrm flipH="1">
            <a:off x="217488" y="6309320"/>
            <a:ext cx="9466262" cy="0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de-DE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3"/>
          </p:nvPr>
        </p:nvSpPr>
        <p:spPr>
          <a:xfrm>
            <a:off x="272480" y="6356352"/>
            <a:ext cx="941127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376" y="143344"/>
            <a:ext cx="810644" cy="630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200363"/>
            <a:ext cx="1471970" cy="4320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886" y="44624"/>
            <a:ext cx="1281186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9" descr="E:\SFB\SFB_WEB\rwth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64" y="116632"/>
            <a:ext cx="22860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defRPr/>
            </a:lvl1pPr>
            <a:lvl2pPr marL="457200" indent="-228600">
              <a:defRPr/>
            </a:lvl2pPr>
            <a:lvl3pPr marL="685800" indent="-228600"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Line 17"/>
          <p:cNvSpPr>
            <a:spLocks noChangeShapeType="1"/>
          </p:cNvSpPr>
          <p:nvPr userDrawn="1"/>
        </p:nvSpPr>
        <p:spPr bwMode="auto">
          <a:xfrm flipH="1">
            <a:off x="217488" y="6309320"/>
            <a:ext cx="9466262" cy="0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de-DE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>
          <a:xfrm>
            <a:off x="272480" y="6356352"/>
            <a:ext cx="941127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484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71850" y="863600"/>
            <a:ext cx="3079750" cy="4976813"/>
          </a:xfrm>
        </p:spPr>
        <p:txBody>
          <a:bodyPr/>
          <a:lstStyle>
            <a:lvl1pPr marL="228600" indent="-228600">
              <a:defRPr sz="1800"/>
            </a:lvl1pPr>
            <a:lvl2pPr marL="457200" indent="-228600">
              <a:defRPr sz="1600"/>
            </a:lvl2pPr>
            <a:lvl3pPr marL="685800" indent="-228600">
              <a:defRPr sz="1600"/>
            </a:lvl3pPr>
            <a:lvl4pPr marL="914400" indent="-228600">
              <a:defRPr sz="1600"/>
            </a:lvl4pPr>
            <a:lvl5pPr marL="1143000" indent="-228600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604000" y="863600"/>
            <a:ext cx="3079750" cy="4976813"/>
          </a:xfrm>
        </p:spPr>
        <p:txBody>
          <a:bodyPr/>
          <a:lstStyle>
            <a:lvl1pPr marL="228600" indent="-228600">
              <a:defRPr sz="1800"/>
            </a:lvl1pPr>
            <a:lvl2pPr marL="457200" indent="-228600">
              <a:defRPr sz="1600"/>
            </a:lvl2pPr>
            <a:lvl3pPr marL="685800" indent="-228600">
              <a:defRPr sz="1600"/>
            </a:lvl3pPr>
            <a:lvl4pPr marL="914400" indent="-228600">
              <a:defRPr sz="1600"/>
            </a:lvl4pPr>
            <a:lvl5pPr marL="1143000" indent="-228600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91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08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9022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4742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881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488" y="0"/>
            <a:ext cx="9467850" cy="719138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1729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el und zwei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488" y="0"/>
            <a:ext cx="9467850" cy="719138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371850" y="863600"/>
            <a:ext cx="3079750" cy="4976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604000" y="863600"/>
            <a:ext cx="3079750" cy="4976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724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71850" y="863600"/>
            <a:ext cx="6311900" cy="537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84089" name="Text Box 121"/>
          <p:cNvSpPr txBox="1">
            <a:spLocks noChangeArrowheads="1"/>
          </p:cNvSpPr>
          <p:nvPr/>
        </p:nvSpPr>
        <p:spPr bwMode="auto">
          <a:xfrm>
            <a:off x="8361363" y="6381328"/>
            <a:ext cx="1322387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0"/>
          <a:lstStyle>
            <a:lvl1pPr defTabSz="1042988">
              <a:defRPr>
                <a:solidFill>
                  <a:schemeClr val="tx1"/>
                </a:solidFill>
                <a:latin typeface="Arial" charset="0"/>
              </a:defRPr>
            </a:lvl1pPr>
            <a:lvl2pPr marL="522288" defTabSz="1042988">
              <a:defRPr>
                <a:solidFill>
                  <a:schemeClr val="tx1"/>
                </a:solidFill>
                <a:latin typeface="Arial" charset="0"/>
              </a:defRPr>
            </a:lvl2pPr>
            <a:lvl3pPr marL="1042988" defTabSz="1042988">
              <a:defRPr>
                <a:solidFill>
                  <a:schemeClr val="tx1"/>
                </a:solidFill>
                <a:latin typeface="Arial" charset="0"/>
              </a:defRPr>
            </a:lvl3pPr>
            <a:lvl4pPr marL="1565275" defTabSz="1042988">
              <a:defRPr>
                <a:solidFill>
                  <a:schemeClr val="tx1"/>
                </a:solidFill>
                <a:latin typeface="Arial" charset="0"/>
              </a:defRPr>
            </a:lvl4pPr>
            <a:lvl5pPr marL="2085975" defTabSz="1042988">
              <a:defRPr>
                <a:solidFill>
                  <a:schemeClr val="tx1"/>
                </a:solidFill>
                <a:latin typeface="Arial" charset="0"/>
              </a:defRPr>
            </a:lvl5pPr>
            <a:lvl6pPr marL="25431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003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575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147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Aft>
                <a:spcPct val="30000"/>
              </a:spcAft>
            </a:pPr>
            <a:r>
              <a:rPr lang="de-DE" sz="1000" dirty="0"/>
              <a:t>Seite </a:t>
            </a:r>
            <a:fld id="{00C3FF0A-3B1C-460E-B60F-EC504E0555AB}" type="slidenum">
              <a:rPr lang="de-DE" sz="1000"/>
              <a:pPr algn="r">
                <a:spcAft>
                  <a:spcPct val="30000"/>
                </a:spcAft>
              </a:pPr>
              <a:t>‹Nr.›</a:t>
            </a:fld>
            <a:endParaRPr lang="de-DE" sz="1000" dirty="0"/>
          </a:p>
        </p:txBody>
      </p:sp>
      <p:sp>
        <p:nvSpPr>
          <p:cNvPr id="10" name="Line 11"/>
          <p:cNvSpPr>
            <a:spLocks noChangeShapeType="1"/>
          </p:cNvSpPr>
          <p:nvPr userDrawn="1"/>
        </p:nvSpPr>
        <p:spPr bwMode="auto">
          <a:xfrm flipH="1">
            <a:off x="217488" y="773113"/>
            <a:ext cx="9466262" cy="0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376" y="143344"/>
            <a:ext cx="810644" cy="63015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200363"/>
            <a:ext cx="1471970" cy="432000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886" y="44624"/>
            <a:ext cx="1281186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Line 17"/>
          <p:cNvSpPr>
            <a:spLocks noChangeShapeType="1"/>
          </p:cNvSpPr>
          <p:nvPr userDrawn="1"/>
        </p:nvSpPr>
        <p:spPr bwMode="auto">
          <a:xfrm flipH="1">
            <a:off x="217488" y="6309320"/>
            <a:ext cx="9466262" cy="0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de-DE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72480" y="6356352"/>
            <a:ext cx="941127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pic>
        <p:nvPicPr>
          <p:cNvPr id="17" name="Picture 9" descr="E:\SFB\SFB_WEB\rwth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64" y="116632"/>
            <a:ext cx="22860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iming>
    <p:tnLst>
      <p:par>
        <p:cTn id="1" dur="indefinite" restart="never" nodeType="tmRoot"/>
      </p:par>
    </p:tnLst>
  </p:timing>
  <p:txStyles>
    <p:titleStyle>
      <a:lvl1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marL="228600" indent="-228600" algn="l" rtl="0" eaLnBrk="1" fontAlgn="base" hangingPunct="1">
        <a:spcBef>
          <a:spcPct val="30000"/>
        </a:spcBef>
        <a:spcAft>
          <a:spcPct val="20000"/>
        </a:spcAft>
        <a:buClr>
          <a:srgbClr val="006DB6"/>
        </a:buClr>
        <a:buSzPct val="90000"/>
        <a:buFont typeface="Wingdings" pitchFamily="2" charset="2"/>
        <a:buChar char="n"/>
        <a:tabLst>
          <a:tab pos="266700" algn="l"/>
          <a:tab pos="631825" algn="l"/>
          <a:tab pos="981075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Arial" charset="0"/>
        <a:buChar char="–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2pPr>
      <a:lvl3pPr marL="685800" indent="-228600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3pPr>
      <a:lvl4pPr marL="1431925" indent="-173038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4pPr>
      <a:lvl5pPr marL="17938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5pPr>
      <a:lvl6pPr marL="22510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6pPr>
      <a:lvl7pPr marL="27082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7pPr>
      <a:lvl8pPr marL="31654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8pPr>
      <a:lvl9pPr marL="36226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video" Target="../media/media1.avi"/><Relationship Id="rId18" Type="http://schemas.openxmlformats.org/officeDocument/2006/relationships/image" Target="../media/image35.emf"/><Relationship Id="rId3" Type="http://schemas.openxmlformats.org/officeDocument/2006/relationships/tags" Target="../tags/tag48.xml"/><Relationship Id="rId21" Type="http://schemas.openxmlformats.org/officeDocument/2006/relationships/image" Target="../media/image38.png"/><Relationship Id="rId7" Type="http://schemas.openxmlformats.org/officeDocument/2006/relationships/tags" Target="../tags/tag52.xml"/><Relationship Id="rId12" Type="http://schemas.microsoft.com/office/2007/relationships/media" Target="../media/media1.avi"/><Relationship Id="rId17" Type="http://schemas.openxmlformats.org/officeDocument/2006/relationships/image" Target="../media/image8.emf"/><Relationship Id="rId2" Type="http://schemas.openxmlformats.org/officeDocument/2006/relationships/tags" Target="../tags/tag47.xml"/><Relationship Id="rId16" Type="http://schemas.openxmlformats.org/officeDocument/2006/relationships/oleObject" Target="../embeddings/oleObject6.bin"/><Relationship Id="rId20" Type="http://schemas.openxmlformats.org/officeDocument/2006/relationships/image" Target="../media/image37.png"/><Relationship Id="rId1" Type="http://schemas.openxmlformats.org/officeDocument/2006/relationships/vmlDrawing" Target="../drawings/vmlDrawing5.v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5" Type="http://schemas.openxmlformats.org/officeDocument/2006/relationships/tags" Target="../tags/tag50.xml"/><Relationship Id="rId15" Type="http://schemas.openxmlformats.org/officeDocument/2006/relationships/notesSlide" Target="../notesSlides/notesSlide7.xml"/><Relationship Id="rId10" Type="http://schemas.openxmlformats.org/officeDocument/2006/relationships/tags" Target="../tags/tag55.xml"/><Relationship Id="rId19" Type="http://schemas.openxmlformats.org/officeDocument/2006/relationships/image" Target="../media/image36.png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slideLayout" Target="../slideLayouts/slideLayout9.xml"/><Relationship Id="rId22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41.emf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image" Target="../media/image40.png"/><Relationship Id="rId2" Type="http://schemas.openxmlformats.org/officeDocument/2006/relationships/tags" Target="../tags/tag57.xml"/><Relationship Id="rId16" Type="http://schemas.openxmlformats.org/officeDocument/2006/relationships/image" Target="../media/image44.jpeg"/><Relationship Id="rId1" Type="http://schemas.openxmlformats.org/officeDocument/2006/relationships/vmlDrawing" Target="../drawings/vmlDrawing6.vml"/><Relationship Id="rId6" Type="http://schemas.openxmlformats.org/officeDocument/2006/relationships/tags" Target="../tags/tag61.xml"/><Relationship Id="rId11" Type="http://schemas.openxmlformats.org/officeDocument/2006/relationships/image" Target="../media/image8.emf"/><Relationship Id="rId5" Type="http://schemas.openxmlformats.org/officeDocument/2006/relationships/tags" Target="../tags/tag60.xml"/><Relationship Id="rId15" Type="http://schemas.openxmlformats.org/officeDocument/2006/relationships/image" Target="../media/image43.wmf"/><Relationship Id="rId10" Type="http://schemas.openxmlformats.org/officeDocument/2006/relationships/oleObject" Target="../embeddings/oleObject7.bin"/><Relationship Id="rId4" Type="http://schemas.openxmlformats.org/officeDocument/2006/relationships/tags" Target="../tags/tag59.xml"/><Relationship Id="rId9" Type="http://schemas.openxmlformats.org/officeDocument/2006/relationships/notesSlide" Target="../notesSlides/notesSlide8.xml"/><Relationship Id="rId1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slideLayout" Target="../slideLayouts/slideLayout6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5" Type="http://schemas.openxmlformats.org/officeDocument/2006/relationships/tags" Target="../tags/tag67.xml"/><Relationship Id="rId10" Type="http://schemas.openxmlformats.org/officeDocument/2006/relationships/tags" Target="../tags/tag72.xml"/><Relationship Id="rId4" Type="http://schemas.openxmlformats.org/officeDocument/2006/relationships/tags" Target="../tags/tag66.xml"/><Relationship Id="rId9" Type="http://schemas.openxmlformats.org/officeDocument/2006/relationships/tags" Target="../tags/tag7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47.png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../media/image46.png"/><Relationship Id="rId2" Type="http://schemas.openxmlformats.org/officeDocument/2006/relationships/tags" Target="../tags/tag74.xml"/><Relationship Id="rId1" Type="http://schemas.openxmlformats.org/officeDocument/2006/relationships/vmlDrawing" Target="../drawings/vmlDrawing7.vml"/><Relationship Id="rId6" Type="http://schemas.openxmlformats.org/officeDocument/2006/relationships/tags" Target="../tags/tag78.xml"/><Relationship Id="rId11" Type="http://schemas.openxmlformats.org/officeDocument/2006/relationships/image" Target="../media/image45.png"/><Relationship Id="rId5" Type="http://schemas.openxmlformats.org/officeDocument/2006/relationships/tags" Target="../tags/tag77.xml"/><Relationship Id="rId10" Type="http://schemas.openxmlformats.org/officeDocument/2006/relationships/image" Target="../media/image8.emf"/><Relationship Id="rId4" Type="http://schemas.openxmlformats.org/officeDocument/2006/relationships/tags" Target="../tags/tag76.xml"/><Relationship Id="rId9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0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3.png"/><Relationship Id="rId2" Type="http://schemas.openxmlformats.org/officeDocument/2006/relationships/tags" Target="../tags/tag8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slideLayout" Target="../slideLayouts/slideLayout6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5" Type="http://schemas.openxmlformats.org/officeDocument/2006/relationships/tags" Target="../tags/tag86.xml"/><Relationship Id="rId10" Type="http://schemas.openxmlformats.org/officeDocument/2006/relationships/tags" Target="../tags/tag91.xml"/><Relationship Id="rId4" Type="http://schemas.openxmlformats.org/officeDocument/2006/relationships/tags" Target="../tags/tag85.xml"/><Relationship Id="rId9" Type="http://schemas.openxmlformats.org/officeDocument/2006/relationships/tags" Target="../tags/tag9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tags" Target="../tags/tag104.xml"/><Relationship Id="rId18" Type="http://schemas.openxmlformats.org/officeDocument/2006/relationships/image" Target="../media/image56.jpeg"/><Relationship Id="rId3" Type="http://schemas.openxmlformats.org/officeDocument/2006/relationships/tags" Target="../tags/tag94.xml"/><Relationship Id="rId21" Type="http://schemas.openxmlformats.org/officeDocument/2006/relationships/image" Target="../media/image59.jpeg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17" Type="http://schemas.openxmlformats.org/officeDocument/2006/relationships/image" Target="../media/image55.jpeg"/><Relationship Id="rId2" Type="http://schemas.openxmlformats.org/officeDocument/2006/relationships/tags" Target="../tags/tag93.xml"/><Relationship Id="rId16" Type="http://schemas.openxmlformats.org/officeDocument/2006/relationships/image" Target="../media/image8.emf"/><Relationship Id="rId20" Type="http://schemas.openxmlformats.org/officeDocument/2006/relationships/image" Target="../media/image58.png"/><Relationship Id="rId1" Type="http://schemas.openxmlformats.org/officeDocument/2006/relationships/vmlDrawing" Target="../drawings/vmlDrawing10.v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5" Type="http://schemas.openxmlformats.org/officeDocument/2006/relationships/tags" Target="../tags/tag96.xml"/><Relationship Id="rId15" Type="http://schemas.openxmlformats.org/officeDocument/2006/relationships/oleObject" Target="../embeddings/oleObject11.bin"/><Relationship Id="rId10" Type="http://schemas.openxmlformats.org/officeDocument/2006/relationships/tags" Target="../tags/tag101.xml"/><Relationship Id="rId19" Type="http://schemas.openxmlformats.org/officeDocument/2006/relationships/image" Target="../media/image57.jpeg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slideLayout" Target="../slideLayouts/slideLayout6.xml"/><Relationship Id="rId22" Type="http://schemas.openxmlformats.org/officeDocument/2006/relationships/image" Target="../media/image6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78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jpeg"/><Relationship Id="rId5" Type="http://schemas.openxmlformats.org/officeDocument/2006/relationships/hyperlink" Target="http://upload.wikimedia.org/wikipedia/commons/9/9b/BlocoMotor4CilindrosAluminio.PNG" TargetMode="External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tags" Target="../tags/tag117.xml"/><Relationship Id="rId18" Type="http://schemas.openxmlformats.org/officeDocument/2006/relationships/tags" Target="../tags/tag122.xml"/><Relationship Id="rId26" Type="http://schemas.openxmlformats.org/officeDocument/2006/relationships/image" Target="../media/image86.jpeg"/><Relationship Id="rId3" Type="http://schemas.openxmlformats.org/officeDocument/2006/relationships/tags" Target="../tags/tag107.xml"/><Relationship Id="rId21" Type="http://schemas.openxmlformats.org/officeDocument/2006/relationships/tags" Target="../tags/tag125.xml"/><Relationship Id="rId7" Type="http://schemas.openxmlformats.org/officeDocument/2006/relationships/tags" Target="../tags/tag111.xml"/><Relationship Id="rId12" Type="http://schemas.openxmlformats.org/officeDocument/2006/relationships/tags" Target="../tags/tag116.xml"/><Relationship Id="rId17" Type="http://schemas.openxmlformats.org/officeDocument/2006/relationships/tags" Target="../tags/tag121.xml"/><Relationship Id="rId25" Type="http://schemas.openxmlformats.org/officeDocument/2006/relationships/image" Target="../media/image85.png"/><Relationship Id="rId2" Type="http://schemas.openxmlformats.org/officeDocument/2006/relationships/tags" Target="../tags/tag106.xml"/><Relationship Id="rId16" Type="http://schemas.openxmlformats.org/officeDocument/2006/relationships/tags" Target="../tags/tag120.xml"/><Relationship Id="rId20" Type="http://schemas.openxmlformats.org/officeDocument/2006/relationships/tags" Target="../tags/tag124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tags" Target="../tags/tag115.xml"/><Relationship Id="rId24" Type="http://schemas.openxmlformats.org/officeDocument/2006/relationships/image" Target="../media/image84.jpeg"/><Relationship Id="rId5" Type="http://schemas.openxmlformats.org/officeDocument/2006/relationships/tags" Target="../tags/tag109.xml"/><Relationship Id="rId15" Type="http://schemas.openxmlformats.org/officeDocument/2006/relationships/tags" Target="../tags/tag119.xml"/><Relationship Id="rId23" Type="http://schemas.openxmlformats.org/officeDocument/2006/relationships/image" Target="../media/image83.jpeg"/><Relationship Id="rId28" Type="http://schemas.openxmlformats.org/officeDocument/2006/relationships/image" Target="../media/image88.jpeg"/><Relationship Id="rId10" Type="http://schemas.openxmlformats.org/officeDocument/2006/relationships/tags" Target="../tags/tag114.xml"/><Relationship Id="rId19" Type="http://schemas.openxmlformats.org/officeDocument/2006/relationships/tags" Target="../tags/tag123.xml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tags" Target="../tags/tag118.xml"/><Relationship Id="rId22" Type="http://schemas.openxmlformats.org/officeDocument/2006/relationships/slideLayout" Target="../slideLayouts/slideLayout6.xml"/><Relationship Id="rId27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3" Type="http://schemas.openxmlformats.org/officeDocument/2006/relationships/tags" Target="../tags/tag128.xml"/><Relationship Id="rId7" Type="http://schemas.openxmlformats.org/officeDocument/2006/relationships/tags" Target="../tags/tag132.xml"/><Relationship Id="rId12" Type="http://schemas.openxmlformats.org/officeDocument/2006/relationships/slideLayout" Target="../slideLayouts/slideLayout6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5" Type="http://schemas.openxmlformats.org/officeDocument/2006/relationships/tags" Target="../tags/tag130.xml"/><Relationship Id="rId10" Type="http://schemas.openxmlformats.org/officeDocument/2006/relationships/tags" Target="../tags/tag135.xml"/><Relationship Id="rId4" Type="http://schemas.openxmlformats.org/officeDocument/2006/relationships/tags" Target="../tags/tag129.xml"/><Relationship Id="rId9" Type="http://schemas.openxmlformats.org/officeDocument/2006/relationships/tags" Target="../tags/tag1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7.xml"/><Relationship Id="rId5" Type="http://schemas.openxmlformats.org/officeDocument/2006/relationships/image" Target="../media/image95.png"/><Relationship Id="rId4" Type="http://schemas.openxmlformats.org/officeDocument/2006/relationships/image" Target="../media/image3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slideLayout" Target="../slideLayouts/slideLayout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18" Type="http://schemas.openxmlformats.org/officeDocument/2006/relationships/oleObject" Target="../embeddings/oleObject3.bin"/><Relationship Id="rId26" Type="http://schemas.openxmlformats.org/officeDocument/2006/relationships/image" Target="../media/image28.png"/><Relationship Id="rId3" Type="http://schemas.openxmlformats.org/officeDocument/2006/relationships/tags" Target="../tags/tag16.xml"/><Relationship Id="rId21" Type="http://schemas.openxmlformats.org/officeDocument/2006/relationships/image" Target="../media/image23.wmf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notesSlide" Target="../notesSlides/notesSlide5.xml"/><Relationship Id="rId25" Type="http://schemas.openxmlformats.org/officeDocument/2006/relationships/image" Target="../media/image27.png"/><Relationship Id="rId2" Type="http://schemas.openxmlformats.org/officeDocument/2006/relationships/tags" Target="../tags/tag15.xml"/><Relationship Id="rId16" Type="http://schemas.openxmlformats.org/officeDocument/2006/relationships/slideLayout" Target="../slideLayouts/slideLayout9.xml"/><Relationship Id="rId20" Type="http://schemas.openxmlformats.org/officeDocument/2006/relationships/oleObject" Target="../embeddings/oleObject4.bin"/><Relationship Id="rId1" Type="http://schemas.openxmlformats.org/officeDocument/2006/relationships/vmlDrawing" Target="../drawings/vmlDrawing3.v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24" Type="http://schemas.openxmlformats.org/officeDocument/2006/relationships/image" Target="../media/image26.jpeg"/><Relationship Id="rId5" Type="http://schemas.openxmlformats.org/officeDocument/2006/relationships/tags" Target="../tags/tag18.xml"/><Relationship Id="rId15" Type="http://schemas.openxmlformats.org/officeDocument/2006/relationships/tags" Target="../tags/tag28.xml"/><Relationship Id="rId23" Type="http://schemas.openxmlformats.org/officeDocument/2006/relationships/image" Target="../media/image25.png"/><Relationship Id="rId10" Type="http://schemas.openxmlformats.org/officeDocument/2006/relationships/tags" Target="../tags/tag23.xml"/><Relationship Id="rId19" Type="http://schemas.openxmlformats.org/officeDocument/2006/relationships/image" Target="../media/image8.emf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tags" Target="../tags/tag27.xml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26" Type="http://schemas.openxmlformats.org/officeDocument/2006/relationships/image" Target="../media/image32.png"/><Relationship Id="rId3" Type="http://schemas.openxmlformats.org/officeDocument/2006/relationships/tags" Target="../tags/tag30.xml"/><Relationship Id="rId21" Type="http://schemas.openxmlformats.org/officeDocument/2006/relationships/notesSlide" Target="../notesSlides/notesSlide6.xml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5" Type="http://schemas.openxmlformats.org/officeDocument/2006/relationships/image" Target="../media/image31.jpeg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20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24" Type="http://schemas.openxmlformats.org/officeDocument/2006/relationships/image" Target="../media/image30.png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23" Type="http://schemas.openxmlformats.org/officeDocument/2006/relationships/image" Target="../media/image8.emf"/><Relationship Id="rId28" Type="http://schemas.openxmlformats.org/officeDocument/2006/relationships/image" Target="../media/image34.wmf"/><Relationship Id="rId10" Type="http://schemas.openxmlformats.org/officeDocument/2006/relationships/tags" Target="../tags/tag37.xml"/><Relationship Id="rId19" Type="http://schemas.openxmlformats.org/officeDocument/2006/relationships/tags" Target="../tags/tag46.xml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Relationship Id="rId22" Type="http://schemas.openxmlformats.org/officeDocument/2006/relationships/oleObject" Target="../embeddings/oleObject5.bin"/><Relationship Id="rId27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49078232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Picture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371850" y="908720"/>
            <a:ext cx="6311900" cy="1656184"/>
          </a:xfrm>
        </p:spPr>
        <p:txBody>
          <a:bodyPr/>
          <a:lstStyle/>
          <a:p>
            <a:r>
              <a:rPr lang="de-DE" sz="2400" dirty="0"/>
              <a:t>Untersuchungen des Zerspanungsprozesses hinsichtlich auftretender Wärmeströme und Temperaturen</a:t>
            </a:r>
            <a:br>
              <a:rPr lang="de-DE" sz="2400" dirty="0"/>
            </a:br>
            <a:endParaRPr lang="de-DE" sz="2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16. Dresdner-WZM Fachseminar</a:t>
            </a:r>
          </a:p>
          <a:p>
            <a:endParaRPr lang="de-DE" dirty="0"/>
          </a:p>
          <a:p>
            <a:r>
              <a:rPr lang="de-DE" dirty="0"/>
              <a:t/>
            </a:r>
            <a:br>
              <a:rPr lang="de-DE" dirty="0"/>
            </a:br>
            <a:r>
              <a:rPr lang="de-DE" dirty="0"/>
              <a:t>Prof. Dr.-Ing. habil. K. </a:t>
            </a:r>
            <a:r>
              <a:rPr lang="de-DE" dirty="0" smtClean="0"/>
              <a:t>Großmann </a:t>
            </a:r>
            <a:br>
              <a:rPr lang="de-DE" dirty="0" smtClean="0"/>
            </a:br>
            <a:r>
              <a:rPr lang="de-DE" dirty="0" smtClean="0"/>
              <a:t>Dipl</a:t>
            </a:r>
            <a:r>
              <a:rPr lang="de-DE" dirty="0"/>
              <a:t>.-Ing. </a:t>
            </a:r>
            <a:r>
              <a:rPr lang="de-DE" dirty="0" smtClean="0"/>
              <a:t>C. Städel </a:t>
            </a:r>
            <a:br>
              <a:rPr lang="de-DE" dirty="0" smtClean="0"/>
            </a:br>
            <a:r>
              <a:rPr lang="de-DE" dirty="0" smtClean="0"/>
              <a:t>IWM</a:t>
            </a:r>
            <a:r>
              <a:rPr lang="de-DE" dirty="0"/>
              <a:t>, TU </a:t>
            </a:r>
            <a:r>
              <a:rPr lang="de-DE" dirty="0" smtClean="0"/>
              <a:t>Dresden</a:t>
            </a:r>
          </a:p>
          <a:p>
            <a:r>
              <a:rPr lang="de-DE" dirty="0"/>
              <a:t>Prof. Dr.-Ing. Dr.-Ing. E. h. Dr. h. c. Dr. h. c. </a:t>
            </a:r>
            <a:r>
              <a:rPr lang="de-DE" dirty="0" smtClean="0"/>
              <a:t> F. </a:t>
            </a:r>
            <a:r>
              <a:rPr lang="de-DE" dirty="0" err="1" smtClean="0"/>
              <a:t>Klocke</a:t>
            </a:r>
            <a:r>
              <a:rPr lang="de-DE" dirty="0" smtClean="0"/>
              <a:t> </a:t>
            </a:r>
            <a:r>
              <a:rPr lang="de-DE" b="1" dirty="0"/>
              <a:t>Dipl.-Ing. M. Brockmann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WZL</a:t>
            </a:r>
            <a:r>
              <a:rPr lang="de-DE" dirty="0"/>
              <a:t>, RWTH Aachen</a:t>
            </a:r>
          </a:p>
          <a:p>
            <a:endParaRPr lang="de-DE" dirty="0"/>
          </a:p>
          <a:p>
            <a:endParaRPr lang="de-DE" dirty="0" smtClean="0"/>
          </a:p>
        </p:txBody>
      </p:sp>
      <p:pic>
        <p:nvPicPr>
          <p:cNvPr id="5" name="Picture 5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3212976"/>
            <a:ext cx="2584648" cy="1918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64" name="Picture 4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416496" y="1124744"/>
            <a:ext cx="2268289" cy="1814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269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40856082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2" name="think-cell Folie" r:id="rId16" imgW="360" imgH="360" progId="TCLayout.ActiveDocument.1">
                  <p:embed/>
                </p:oleObj>
              </mc:Choice>
              <mc:Fallback>
                <p:oleObj name="think-cell Folie" r:id="rId16" imgW="360" imgH="360" progId="TCLayout.ActiveDocument.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platzhalter 2"/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207672" y="4672533"/>
            <a:ext cx="4733608" cy="1780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rgbClr val="006DB6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185738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Arial" charset="0"/>
              <a:buChar char="–"/>
              <a:tabLst>
                <a:tab pos="266700" algn="l"/>
                <a:tab pos="631825" algn="l"/>
                <a:tab pos="981075" algn="l"/>
              </a:tabLst>
              <a:defRPr sz="2400">
                <a:solidFill>
                  <a:schemeClr val="tx1"/>
                </a:solidFill>
                <a:latin typeface="+mn-lt"/>
              </a:defRPr>
            </a:lvl2pPr>
            <a:lvl3pPr marL="981075" indent="-169863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2000">
                <a:solidFill>
                  <a:schemeClr val="tx1"/>
                </a:solidFill>
                <a:latin typeface="+mn-lt"/>
              </a:defRPr>
            </a:lvl3pPr>
            <a:lvl4pPr marL="1431925" indent="-173038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800">
                <a:solidFill>
                  <a:schemeClr val="tx1"/>
                </a:solidFill>
                <a:latin typeface="+mn-lt"/>
              </a:defRPr>
            </a:lvl4pPr>
            <a:lvl5pPr marL="17938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800">
                <a:solidFill>
                  <a:schemeClr val="tx1"/>
                </a:solidFill>
                <a:latin typeface="+mn-lt"/>
              </a:defRPr>
            </a:lvl5pPr>
            <a:lvl6pPr marL="22510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800">
                <a:solidFill>
                  <a:schemeClr val="tx1"/>
                </a:solidFill>
                <a:latin typeface="+mn-lt"/>
              </a:defRPr>
            </a:lvl6pPr>
            <a:lvl7pPr marL="27082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800">
                <a:solidFill>
                  <a:schemeClr val="tx1"/>
                </a:solidFill>
                <a:latin typeface="+mn-lt"/>
              </a:defRPr>
            </a:lvl7pPr>
            <a:lvl8pPr marL="31654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800">
                <a:solidFill>
                  <a:schemeClr val="tx1"/>
                </a:solidFill>
                <a:latin typeface="+mn-lt"/>
              </a:defRPr>
            </a:lvl8pPr>
            <a:lvl9pPr marL="36226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dirty="0" smtClean="0"/>
              <a:t>Vor- und Nachteile</a:t>
            </a:r>
          </a:p>
          <a:p>
            <a:pPr lvl="1"/>
            <a:r>
              <a:rPr lang="de-DE" sz="1400" dirty="0" smtClean="0"/>
              <a:t>Emissionsgradabhängigkeit</a:t>
            </a:r>
          </a:p>
          <a:p>
            <a:pPr lvl="1"/>
            <a:endParaRPr lang="de-DE" sz="1400" dirty="0" smtClean="0"/>
          </a:p>
          <a:p>
            <a:pPr lvl="1"/>
            <a:r>
              <a:rPr lang="de-DE" sz="1400" dirty="0"/>
              <a:t>Direkte Messung Temperaturverteilung</a:t>
            </a:r>
          </a:p>
          <a:p>
            <a:pPr lvl="1"/>
            <a:r>
              <a:rPr lang="de-DE" sz="1400" dirty="0" smtClean="0"/>
              <a:t>Hohe relative Genauigkeit</a:t>
            </a:r>
          </a:p>
          <a:p>
            <a:pPr lvl="1"/>
            <a:endParaRPr lang="de-DE" sz="1400" dirty="0" smtClean="0"/>
          </a:p>
          <a:p>
            <a:pPr lvl="1"/>
            <a:endParaRPr lang="de-DE" sz="1400" dirty="0" smtClean="0"/>
          </a:p>
          <a:p>
            <a:pPr lvl="1"/>
            <a:endParaRPr lang="de-DE" sz="14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  <p:custDataLst>
              <p:tags r:id="rId5"/>
            </p:custDataLst>
          </p:nvPr>
        </p:nvSpPr>
        <p:spPr>
          <a:xfrm>
            <a:off x="215900" y="1451570"/>
            <a:ext cx="4733608" cy="2440781"/>
          </a:xfrm>
        </p:spPr>
        <p:txBody>
          <a:bodyPr/>
          <a:lstStyle/>
          <a:p>
            <a:r>
              <a:rPr lang="de-DE" sz="1800" dirty="0" smtClean="0"/>
              <a:t>Physikalisches Messprinzip</a:t>
            </a:r>
          </a:p>
          <a:p>
            <a:pPr lvl="1"/>
            <a:r>
              <a:rPr lang="de-DE" sz="1400" dirty="0" smtClean="0"/>
              <a:t>Strahlungsmessung in Wellenlängenbereich</a:t>
            </a:r>
            <a:endParaRPr lang="de-DE" sz="14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4949508" y="1451570"/>
            <a:ext cx="4733608" cy="4857750"/>
          </a:xfrm>
        </p:spPr>
        <p:txBody>
          <a:bodyPr/>
          <a:lstStyle/>
          <a:p>
            <a:r>
              <a:rPr lang="de-DE" sz="1800" dirty="0" smtClean="0"/>
              <a:t>Anwendung in der Zerspanung</a:t>
            </a:r>
          </a:p>
          <a:p>
            <a:pPr lvl="1"/>
            <a:r>
              <a:rPr lang="de-DE" sz="1400" dirty="0" smtClean="0"/>
              <a:t>Laboruntersuchungen Zerspanung</a:t>
            </a:r>
          </a:p>
          <a:p>
            <a:pPr lvl="1"/>
            <a:r>
              <a:rPr lang="de-DE" sz="1400" dirty="0" smtClean="0"/>
              <a:t>Industrielösungen</a:t>
            </a:r>
            <a:endParaRPr lang="de-DE" sz="1400" dirty="0"/>
          </a:p>
        </p:txBody>
      </p:sp>
      <p:sp>
        <p:nvSpPr>
          <p:cNvPr id="5" name="Quelle"/>
          <p:cNvSpPr txBox="1"/>
          <p:nvPr>
            <p:custDataLst>
              <p:tags r:id="rId7"/>
            </p:custDataLst>
          </p:nvPr>
        </p:nvSpPr>
        <p:spPr>
          <a:xfrm>
            <a:off x="215900" y="6152809"/>
            <a:ext cx="9467215" cy="200055"/>
          </a:xfrm>
          <a:prstGeom prst="rect">
            <a:avLst/>
          </a:prstGeom>
          <a:noFill/>
        </p:spPr>
        <p:txBody>
          <a:bodyPr vert="horz" lIns="0" tIns="0" rIns="0" rtlCol="0" anchor="b" anchorCtr="0">
            <a:spAutoFit/>
          </a:bodyPr>
          <a:lstStyle/>
          <a:p>
            <a:r>
              <a:rPr lang="de-DE" sz="1000" dirty="0" smtClean="0">
                <a:latin typeface="Arial"/>
              </a:rPr>
              <a:t>Quelle:  WSA RWTH, FLIR </a:t>
            </a:r>
            <a:endParaRPr lang="de-DE" sz="1000" dirty="0">
              <a:latin typeface="Arial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4" r="16848"/>
          <a:stretch/>
        </p:blipFill>
        <p:spPr bwMode="auto">
          <a:xfrm>
            <a:off x="200472" y="2060944"/>
            <a:ext cx="1389405" cy="135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618" y="2412032"/>
            <a:ext cx="3054350" cy="209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207" y="5013176"/>
            <a:ext cx="1380257" cy="926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4" r="16848"/>
          <a:stretch/>
        </p:blipFill>
        <p:spPr bwMode="auto">
          <a:xfrm>
            <a:off x="5351906" y="4797451"/>
            <a:ext cx="553620" cy="541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26" y="4766955"/>
            <a:ext cx="1207714" cy="1252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feld 15"/>
          <p:cNvSpPr txBox="1"/>
          <p:nvPr/>
        </p:nvSpPr>
        <p:spPr>
          <a:xfrm>
            <a:off x="7553399" y="5991091"/>
            <a:ext cx="22241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Industrielle Lösung FLIR A320</a:t>
            </a:r>
            <a:endParaRPr lang="de-DE" sz="1000" dirty="0"/>
          </a:p>
        </p:txBody>
      </p:sp>
      <p:sp>
        <p:nvSpPr>
          <p:cNvPr id="17" name="Textfeld 16"/>
          <p:cNvSpPr txBox="1"/>
          <p:nvPr/>
        </p:nvSpPr>
        <p:spPr>
          <a:xfrm>
            <a:off x="5541330" y="5991091"/>
            <a:ext cx="1394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Grundlagenprüfstand</a:t>
            </a:r>
            <a:endParaRPr lang="de-DE" sz="1000" dirty="0"/>
          </a:p>
        </p:txBody>
      </p:sp>
      <p:pic>
        <p:nvPicPr>
          <p:cNvPr id="8" name="Infrarot.avi">
            <a:hlinkClick r:id="" action="ppaction://media"/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22" cstate="print"/>
          <a:stretch>
            <a:fillRect/>
          </a:stretch>
        </p:blipFill>
        <p:spPr>
          <a:xfrm>
            <a:off x="5817096" y="2363139"/>
            <a:ext cx="2952328" cy="2361862"/>
          </a:xfrm>
          <a:prstGeom prst="rect">
            <a:avLst/>
          </a:prstGeom>
        </p:spPr>
      </p:pic>
      <p:sp>
        <p:nvSpPr>
          <p:cNvPr id="18" name="Titel 1"/>
          <p:cNvSpPr txBox="1">
            <a:spLocks/>
          </p:cNvSpPr>
          <p:nvPr/>
        </p:nvSpPr>
        <p:spPr>
          <a:xfrm>
            <a:off x="173601" y="971436"/>
            <a:ext cx="5181037" cy="369332"/>
          </a:xfrm>
          <a:prstGeom prst="rect">
            <a:avLst/>
          </a:prstGeom>
          <a:solidFill>
            <a:srgbClr val="C8C8C8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de-DE" sz="1800" dirty="0"/>
              <a:t>Thermografie</a:t>
            </a:r>
            <a:endParaRPr lang="de-DE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5541330" y="2276872"/>
            <a:ext cx="3588134" cy="2520579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18626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8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4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6" grpId="0"/>
      <p:bldP spid="3" grpId="0" build="p"/>
      <p:bldP spid="4" grpId="0" build="p"/>
      <p:bldP spid="16" grpId="0"/>
      <p:bldP spid="17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719439104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6" name="think-cell Folie" r:id="rId10" imgW="360" imgH="360" progId="TCLayout.ActiveDocument.1">
                  <p:embed/>
                </p:oleObj>
              </mc:Choice>
              <mc:Fallback>
                <p:oleObj name="think-cell Folie" r:id="rId10" imgW="360" imgH="360" progId="TCLayout.ActiveDocument.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platzhalter 2"/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207672" y="4439890"/>
            <a:ext cx="4733608" cy="1780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rgbClr val="006DB6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185738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Arial" charset="0"/>
              <a:buChar char="–"/>
              <a:tabLst>
                <a:tab pos="266700" algn="l"/>
                <a:tab pos="631825" algn="l"/>
                <a:tab pos="981075" algn="l"/>
              </a:tabLst>
              <a:defRPr sz="2400">
                <a:solidFill>
                  <a:schemeClr val="tx1"/>
                </a:solidFill>
                <a:latin typeface="+mn-lt"/>
              </a:defRPr>
            </a:lvl2pPr>
            <a:lvl3pPr marL="981075" indent="-169863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2000">
                <a:solidFill>
                  <a:schemeClr val="tx1"/>
                </a:solidFill>
                <a:latin typeface="+mn-lt"/>
              </a:defRPr>
            </a:lvl3pPr>
            <a:lvl4pPr marL="1431925" indent="-173038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800">
                <a:solidFill>
                  <a:schemeClr val="tx1"/>
                </a:solidFill>
                <a:latin typeface="+mn-lt"/>
              </a:defRPr>
            </a:lvl4pPr>
            <a:lvl5pPr marL="17938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800">
                <a:solidFill>
                  <a:schemeClr val="tx1"/>
                </a:solidFill>
                <a:latin typeface="+mn-lt"/>
              </a:defRPr>
            </a:lvl5pPr>
            <a:lvl6pPr marL="22510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800">
                <a:solidFill>
                  <a:schemeClr val="tx1"/>
                </a:solidFill>
                <a:latin typeface="+mn-lt"/>
              </a:defRPr>
            </a:lvl6pPr>
            <a:lvl7pPr marL="27082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800">
                <a:solidFill>
                  <a:schemeClr val="tx1"/>
                </a:solidFill>
                <a:latin typeface="+mn-lt"/>
              </a:defRPr>
            </a:lvl7pPr>
            <a:lvl8pPr marL="31654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800">
                <a:solidFill>
                  <a:schemeClr val="tx1"/>
                </a:solidFill>
                <a:latin typeface="+mn-lt"/>
              </a:defRPr>
            </a:lvl8pPr>
            <a:lvl9pPr marL="36226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dirty="0" smtClean="0"/>
              <a:t>Vor- und Nachteile</a:t>
            </a:r>
          </a:p>
          <a:p>
            <a:pPr lvl="1"/>
            <a:r>
              <a:rPr lang="de-DE" sz="1400" dirty="0" smtClean="0"/>
              <a:t>Nur punktuelle Messung</a:t>
            </a:r>
          </a:p>
          <a:p>
            <a:pPr lvl="1"/>
            <a:endParaRPr lang="de-DE" sz="1400" dirty="0" smtClean="0"/>
          </a:p>
          <a:p>
            <a:pPr lvl="1"/>
            <a:r>
              <a:rPr lang="de-DE" sz="1400" dirty="0"/>
              <a:t>g</a:t>
            </a:r>
            <a:r>
              <a:rPr lang="de-DE" sz="1400" dirty="0" smtClean="0"/>
              <a:t>enaue Absoluttemperatur</a:t>
            </a:r>
          </a:p>
          <a:p>
            <a:pPr lvl="1"/>
            <a:r>
              <a:rPr lang="de-DE" sz="1400" dirty="0"/>
              <a:t>g</a:t>
            </a:r>
            <a:r>
              <a:rPr lang="de-DE" sz="1400" dirty="0" smtClean="0"/>
              <a:t>eringe Störeffekte</a:t>
            </a:r>
          </a:p>
          <a:p>
            <a:pPr lvl="1"/>
            <a:r>
              <a:rPr lang="de-DE" sz="1400" dirty="0" smtClean="0"/>
              <a:t>Hohe Abtastraten</a:t>
            </a:r>
          </a:p>
          <a:p>
            <a:pPr lvl="1"/>
            <a:endParaRPr lang="de-DE" sz="1400" dirty="0" smtClean="0"/>
          </a:p>
          <a:p>
            <a:pPr lvl="1"/>
            <a:endParaRPr lang="de-DE" sz="14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  <p:custDataLst>
              <p:tags r:id="rId5"/>
            </p:custDataLst>
          </p:nvPr>
        </p:nvSpPr>
        <p:spPr>
          <a:xfrm>
            <a:off x="215900" y="1379562"/>
            <a:ext cx="4733608" cy="2440781"/>
          </a:xfrm>
        </p:spPr>
        <p:txBody>
          <a:bodyPr/>
          <a:lstStyle/>
          <a:p>
            <a:r>
              <a:rPr lang="de-DE" sz="1800" dirty="0" smtClean="0"/>
              <a:t>Physikalisches Messprinzip</a:t>
            </a:r>
          </a:p>
          <a:p>
            <a:pPr lvl="1"/>
            <a:r>
              <a:rPr lang="de-DE" sz="1400" dirty="0" smtClean="0"/>
              <a:t>Strahlungsmessung bei zwei Wellenlängen</a:t>
            </a:r>
            <a:endParaRPr lang="de-DE" sz="14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4949508" y="1379562"/>
            <a:ext cx="4733608" cy="4857750"/>
          </a:xfrm>
        </p:spPr>
        <p:txBody>
          <a:bodyPr/>
          <a:lstStyle/>
          <a:p>
            <a:r>
              <a:rPr lang="de-DE" sz="1800" dirty="0" smtClean="0"/>
              <a:t>Anwendung in der Zerspanung</a:t>
            </a:r>
          </a:p>
          <a:p>
            <a:pPr lvl="1"/>
            <a:r>
              <a:rPr lang="de-DE" sz="1400" dirty="0" smtClean="0"/>
              <a:t>Laboruntersuchungen Zerspanung</a:t>
            </a:r>
          </a:p>
          <a:p>
            <a:pPr lvl="1"/>
            <a:r>
              <a:rPr lang="de-DE" sz="1400" dirty="0" smtClean="0"/>
              <a:t>Integrierte Schleifscheibe</a:t>
            </a:r>
            <a:endParaRPr lang="de-DE" sz="1400" dirty="0"/>
          </a:p>
        </p:txBody>
      </p:sp>
      <p:sp>
        <p:nvSpPr>
          <p:cNvPr id="5" name="Quelle"/>
          <p:cNvSpPr txBox="1"/>
          <p:nvPr>
            <p:custDataLst>
              <p:tags r:id="rId7"/>
            </p:custDataLst>
          </p:nvPr>
        </p:nvSpPr>
        <p:spPr>
          <a:xfrm>
            <a:off x="215900" y="6120151"/>
            <a:ext cx="9467215" cy="200055"/>
          </a:xfrm>
          <a:prstGeom prst="rect">
            <a:avLst/>
          </a:prstGeom>
          <a:noFill/>
        </p:spPr>
        <p:txBody>
          <a:bodyPr vert="horz" lIns="0" tIns="0" rIns="0" rtlCol="0" anchor="b" anchorCtr="0">
            <a:spAutoFit/>
          </a:bodyPr>
          <a:lstStyle/>
          <a:p>
            <a:r>
              <a:rPr lang="de-DE" sz="1000" dirty="0" smtClean="0">
                <a:latin typeface="Arial"/>
              </a:rPr>
              <a:t>Quelle: WSA RWTH, </a:t>
            </a:r>
            <a:r>
              <a:rPr lang="de-DE" sz="1000" dirty="0" err="1" smtClean="0">
                <a:latin typeface="Arial"/>
              </a:rPr>
              <a:t>IntelliTool</a:t>
            </a:r>
            <a:r>
              <a:rPr lang="de-DE" sz="1000" smtClean="0">
                <a:latin typeface="Arial"/>
              </a:rPr>
              <a:t> Consortium</a:t>
            </a:r>
            <a:endParaRPr lang="de-DE" sz="1000" dirty="0">
              <a:latin typeface="Arial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205411"/>
            <a:ext cx="2403622" cy="1943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240" y="2221469"/>
            <a:ext cx="2625725" cy="162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" name="Picture 36" descr="Schneide 2b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80" y="2618344"/>
            <a:ext cx="116205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7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88" y="2349427"/>
            <a:ext cx="1682750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7" name="Picture 7" descr="Z:\brc\brc_ep\Intellitool - Innonet VDI VDE\09 Berichte - Veröffentlichungen - Präsentationen\Bilder\Elektronik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051" y="3933056"/>
            <a:ext cx="3388437" cy="213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feld 40"/>
          <p:cNvSpPr txBox="1"/>
          <p:nvPr/>
        </p:nvSpPr>
        <p:spPr>
          <a:xfrm>
            <a:off x="5574472" y="3470811"/>
            <a:ext cx="1394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Wendeschneidplatte</a:t>
            </a:r>
            <a:endParaRPr lang="de-DE" sz="1000" dirty="0"/>
          </a:p>
        </p:txBody>
      </p:sp>
      <p:sp>
        <p:nvSpPr>
          <p:cNvPr id="43" name="Textfeld 42"/>
          <p:cNvSpPr txBox="1"/>
          <p:nvPr/>
        </p:nvSpPr>
        <p:spPr>
          <a:xfrm>
            <a:off x="5961112" y="6063099"/>
            <a:ext cx="28803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Pyrometer integriert in Schleifscheibe</a:t>
            </a:r>
            <a:endParaRPr lang="de-DE" sz="1000" dirty="0"/>
          </a:p>
        </p:txBody>
      </p:sp>
      <p:sp>
        <p:nvSpPr>
          <p:cNvPr id="16" name="Titel 1"/>
          <p:cNvSpPr txBox="1">
            <a:spLocks/>
          </p:cNvSpPr>
          <p:nvPr/>
        </p:nvSpPr>
        <p:spPr>
          <a:xfrm>
            <a:off x="173601" y="971436"/>
            <a:ext cx="5181037" cy="369332"/>
          </a:xfrm>
          <a:prstGeom prst="rect">
            <a:avLst/>
          </a:prstGeom>
          <a:solidFill>
            <a:srgbClr val="C8C8C8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de-DE" sz="1800" dirty="0" err="1"/>
              <a:t>Pyrometrie</a:t>
            </a:r>
            <a:endParaRPr lang="de-DE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42665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p"/>
      <p:bldP spid="4" grpId="0" build="p"/>
      <p:bldP spid="41" grpId="0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>
            <p:custDataLst>
              <p:tags r:id="rId2"/>
            </p:custDataLst>
          </p:nvPr>
        </p:nvSpPr>
        <p:spPr bwMode="gray">
          <a:xfrm>
            <a:off x="627380" y="4155440"/>
            <a:ext cx="9056370" cy="41148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5446395" algn="l"/>
                <a:tab pos="7387590" algn="l"/>
              </a:tabLst>
              <a:defRPr/>
            </a:pPr>
            <a:r>
              <a:rPr kumimoji="0" lang="de-DE" b="1" u="none" strike="noStrike" cap="none" normalizeH="0" baseline="0" smtClean="0">
                <a:ln>
                  <a:noFill/>
                </a:ln>
                <a:effectLst/>
                <a:latin typeface="Arial"/>
              </a:rPr>
              <a:t>Zusammenfassung</a:t>
            </a:r>
            <a:r>
              <a:rPr kumimoji="0" lang="de-DE" u="none" strike="noStrike" cap="none" normalizeH="0" baseline="0" smtClean="0">
                <a:ln>
                  <a:noFill/>
                </a:ln>
                <a:effectLst/>
                <a:latin typeface="Arial"/>
              </a:rPr>
              <a:t>		</a:t>
            </a:r>
            <a:endParaRPr kumimoji="0" lang="de-DE" u="none" strike="noStrike" cap="none" normalizeH="0" baseline="0" dirty="0" err="1" smtClean="0">
              <a:ln>
                <a:noFill/>
              </a:ln>
              <a:effectLst/>
              <a:latin typeface="Arial"/>
            </a:endParaRPr>
          </a:p>
        </p:txBody>
      </p:sp>
      <p:sp>
        <p:nvSpPr>
          <p:cNvPr id="11" name="Rechteck 10"/>
          <p:cNvSpPr/>
          <p:nvPr>
            <p:custDataLst>
              <p:tags r:id="rId3"/>
            </p:custDataLst>
          </p:nvPr>
        </p:nvSpPr>
        <p:spPr bwMode="gray">
          <a:xfrm>
            <a:off x="215900" y="4155440"/>
            <a:ext cx="411480" cy="41148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de-DE" b="1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/>
              </a:rPr>
              <a:t>5</a:t>
            </a:r>
            <a:endParaRPr kumimoji="0" lang="de-DE" b="1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/>
            </a:endParaRPr>
          </a:p>
        </p:txBody>
      </p:sp>
      <p:sp>
        <p:nvSpPr>
          <p:cNvPr id="10" name="Rechteck 9"/>
          <p:cNvSpPr/>
          <p:nvPr>
            <p:custDataLst>
              <p:tags r:id="rId4"/>
            </p:custDataLst>
          </p:nvPr>
        </p:nvSpPr>
        <p:spPr bwMode="gray">
          <a:xfrm>
            <a:off x="627380" y="3332480"/>
            <a:ext cx="9056370" cy="41148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5446395" algn="l"/>
                <a:tab pos="7387590" algn="l"/>
              </a:tabLst>
              <a:defRPr/>
            </a:pPr>
            <a:r>
              <a:rPr kumimoji="0" lang="de-DE" b="1" u="none" strike="noStrike" cap="none" normalizeH="0" baseline="0" smtClean="0">
                <a:ln>
                  <a:noFill/>
                </a:ln>
                <a:effectLst/>
                <a:latin typeface="Arial"/>
              </a:rPr>
              <a:t>Anwendungen</a:t>
            </a:r>
            <a:r>
              <a:rPr kumimoji="0" lang="de-DE" u="none" strike="noStrike" cap="none" normalizeH="0" baseline="0" smtClean="0">
                <a:ln>
                  <a:noFill/>
                </a:ln>
                <a:effectLst/>
                <a:latin typeface="Arial"/>
              </a:rPr>
              <a:t>		</a:t>
            </a:r>
            <a:endParaRPr kumimoji="0" lang="de-DE" u="none" strike="noStrike" cap="none" normalizeH="0" baseline="0" dirty="0" err="1" smtClean="0">
              <a:ln>
                <a:noFill/>
              </a:ln>
              <a:effectLst/>
              <a:latin typeface="Arial"/>
            </a:endParaRPr>
          </a:p>
        </p:txBody>
      </p:sp>
      <p:sp>
        <p:nvSpPr>
          <p:cNvPr id="9" name="Rechteck 8"/>
          <p:cNvSpPr/>
          <p:nvPr>
            <p:custDataLst>
              <p:tags r:id="rId5"/>
            </p:custDataLst>
          </p:nvPr>
        </p:nvSpPr>
        <p:spPr bwMode="gray">
          <a:xfrm>
            <a:off x="215900" y="3332480"/>
            <a:ext cx="411480" cy="41148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de-DE" b="1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/>
              </a:rPr>
              <a:t>4</a:t>
            </a:r>
            <a:endParaRPr kumimoji="0" lang="de-DE" b="1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/>
            </a:endParaRPr>
          </a:p>
        </p:txBody>
      </p:sp>
      <p:sp>
        <p:nvSpPr>
          <p:cNvPr id="8" name="Rechteck 7"/>
          <p:cNvSpPr/>
          <p:nvPr>
            <p:custDataLst>
              <p:tags r:id="rId6"/>
            </p:custDataLst>
          </p:nvPr>
        </p:nvSpPr>
        <p:spPr bwMode="gray">
          <a:xfrm>
            <a:off x="627380" y="2509520"/>
            <a:ext cx="9056370" cy="41148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5446395" algn="l"/>
                <a:tab pos="7387590" algn="l"/>
              </a:tabLst>
              <a:defRPr/>
            </a:pPr>
            <a:r>
              <a:rPr kumimoji="0" lang="de-DE" b="1" u="none" strike="noStrike" cap="none" normalizeH="0" baseline="0" smtClean="0">
                <a:ln>
                  <a:noFill/>
                </a:ln>
                <a:effectLst/>
                <a:latin typeface="Arial"/>
              </a:rPr>
              <a:t>Modellierung</a:t>
            </a:r>
            <a:r>
              <a:rPr kumimoji="0" lang="de-DE" u="none" strike="noStrike" cap="none" normalizeH="0" baseline="0" smtClean="0">
                <a:ln>
                  <a:noFill/>
                </a:ln>
                <a:effectLst/>
                <a:latin typeface="Arial"/>
              </a:rPr>
              <a:t>		</a:t>
            </a:r>
            <a:endParaRPr kumimoji="0" lang="de-DE" u="none" strike="noStrike" cap="none" normalizeH="0" baseline="0" dirty="0" err="1" smtClean="0">
              <a:ln>
                <a:noFill/>
              </a:ln>
              <a:effectLst/>
              <a:latin typeface="Arial"/>
            </a:endParaRPr>
          </a:p>
        </p:txBody>
      </p:sp>
      <p:sp>
        <p:nvSpPr>
          <p:cNvPr id="7" name="Rechteck 6"/>
          <p:cNvSpPr/>
          <p:nvPr>
            <p:custDataLst>
              <p:tags r:id="rId7"/>
            </p:custDataLst>
          </p:nvPr>
        </p:nvSpPr>
        <p:spPr bwMode="gray">
          <a:xfrm>
            <a:off x="215900" y="2509520"/>
            <a:ext cx="411480" cy="411480"/>
          </a:xfrm>
          <a:prstGeom prst="rect">
            <a:avLst/>
          </a:prstGeom>
          <a:solidFill>
            <a:schemeClr val="folHlink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de-DE" b="1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/>
              </a:rPr>
              <a:t>3</a:t>
            </a:r>
            <a:endParaRPr kumimoji="0" lang="de-DE" b="1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/>
            </a:endParaRPr>
          </a:p>
        </p:txBody>
      </p:sp>
      <p:sp>
        <p:nvSpPr>
          <p:cNvPr id="6" name="Rechteck 5"/>
          <p:cNvSpPr/>
          <p:nvPr>
            <p:custDataLst>
              <p:tags r:id="rId8"/>
            </p:custDataLst>
          </p:nvPr>
        </p:nvSpPr>
        <p:spPr bwMode="gray">
          <a:xfrm>
            <a:off x="627380" y="1686560"/>
            <a:ext cx="9056370" cy="41148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5446395" algn="l"/>
                <a:tab pos="7387590" algn="l"/>
              </a:tabLst>
              <a:defRPr/>
            </a:pPr>
            <a:r>
              <a:rPr kumimoji="0" lang="de-DE" b="1" u="none" strike="noStrike" cap="none" normalizeH="0" baseline="0" smtClean="0">
                <a:ln>
                  <a:noFill/>
                </a:ln>
                <a:effectLst/>
                <a:latin typeface="Arial"/>
              </a:rPr>
              <a:t>Experimentelle Untersuchungen</a:t>
            </a:r>
            <a:r>
              <a:rPr kumimoji="0" lang="de-DE" u="none" strike="noStrike" cap="none" normalizeH="0" baseline="0" smtClean="0">
                <a:ln>
                  <a:noFill/>
                </a:ln>
                <a:effectLst/>
                <a:latin typeface="Arial"/>
              </a:rPr>
              <a:t>		</a:t>
            </a:r>
            <a:endParaRPr kumimoji="0" lang="de-DE" u="none" strike="noStrike" cap="none" normalizeH="0" baseline="0" dirty="0" err="1" smtClean="0">
              <a:ln>
                <a:noFill/>
              </a:ln>
              <a:effectLst/>
              <a:latin typeface="Arial"/>
            </a:endParaRPr>
          </a:p>
        </p:txBody>
      </p:sp>
      <p:sp>
        <p:nvSpPr>
          <p:cNvPr id="5" name="Rechteck 4"/>
          <p:cNvSpPr/>
          <p:nvPr>
            <p:custDataLst>
              <p:tags r:id="rId9"/>
            </p:custDataLst>
          </p:nvPr>
        </p:nvSpPr>
        <p:spPr bwMode="gray">
          <a:xfrm>
            <a:off x="215900" y="1686560"/>
            <a:ext cx="411480" cy="41148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de-DE" b="1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/>
              </a:rPr>
              <a:t>2</a:t>
            </a:r>
            <a:endParaRPr kumimoji="0" lang="de-DE" b="1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/>
            </a:endParaRPr>
          </a:p>
        </p:txBody>
      </p:sp>
      <p:sp>
        <p:nvSpPr>
          <p:cNvPr id="4" name="Rechteck 3"/>
          <p:cNvSpPr/>
          <p:nvPr>
            <p:custDataLst>
              <p:tags r:id="rId10"/>
            </p:custDataLst>
          </p:nvPr>
        </p:nvSpPr>
        <p:spPr bwMode="gray">
          <a:xfrm>
            <a:off x="627380" y="863600"/>
            <a:ext cx="9056370" cy="41148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5446395" algn="l"/>
                <a:tab pos="7387590" algn="l"/>
              </a:tabLst>
              <a:defRPr/>
            </a:pPr>
            <a:r>
              <a:rPr kumimoji="0" lang="de-DE" b="1" u="none" strike="noStrike" cap="none" normalizeH="0" baseline="0" smtClean="0">
                <a:ln>
                  <a:noFill/>
                </a:ln>
                <a:effectLst/>
                <a:latin typeface="Arial"/>
              </a:rPr>
              <a:t>Einleitung</a:t>
            </a:r>
            <a:r>
              <a:rPr kumimoji="0" lang="de-DE" u="none" strike="noStrike" cap="none" normalizeH="0" baseline="0" smtClean="0">
                <a:ln>
                  <a:noFill/>
                </a:ln>
                <a:effectLst/>
                <a:latin typeface="Arial"/>
              </a:rPr>
              <a:t>		</a:t>
            </a:r>
            <a:endParaRPr kumimoji="0" lang="de-DE" u="none" strike="noStrike" cap="none" normalizeH="0" baseline="0" dirty="0" err="1" smtClean="0">
              <a:ln>
                <a:noFill/>
              </a:ln>
              <a:effectLst/>
              <a:latin typeface="Arial"/>
            </a:endParaRPr>
          </a:p>
        </p:txBody>
      </p:sp>
      <p:sp>
        <p:nvSpPr>
          <p:cNvPr id="3" name="Rechteck 2"/>
          <p:cNvSpPr/>
          <p:nvPr>
            <p:custDataLst>
              <p:tags r:id="rId11"/>
            </p:custDataLst>
          </p:nvPr>
        </p:nvSpPr>
        <p:spPr bwMode="gray">
          <a:xfrm>
            <a:off x="215900" y="863600"/>
            <a:ext cx="411480" cy="41148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de-DE" b="1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/>
              </a:rPr>
              <a:t>1</a:t>
            </a:r>
            <a:endParaRPr kumimoji="0" lang="de-DE" b="1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281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63889195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6" name="think-cell Folie" r:id="rId9" imgW="270" imgH="270" progId="TCLayout.ActiveDocument.1">
                  <p:embed/>
                </p:oleObj>
              </mc:Choice>
              <mc:Fallback>
                <p:oleObj name="think-cell Folie" r:id="rId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1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73601" y="971436"/>
            <a:ext cx="5181037" cy="369332"/>
          </a:xfrm>
          <a:prstGeom prst="rect">
            <a:avLst/>
          </a:prstGeom>
          <a:solidFill>
            <a:srgbClr val="C8C8C8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de-DE" sz="1800" dirty="0" smtClean="0"/>
              <a:t>Empirische Modelle</a:t>
            </a:r>
            <a:endParaRPr lang="de-DE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Quelle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15900" y="6110883"/>
            <a:ext cx="9467850" cy="19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anchor="b">
            <a:spAutoFit/>
          </a:bodyPr>
          <a:lstStyle/>
          <a:p>
            <a:r>
              <a:rPr lang="en-US" sz="1000" dirty="0" err="1" smtClean="0"/>
              <a:t>Quelle</a:t>
            </a:r>
            <a:r>
              <a:rPr lang="en-US" sz="1000" dirty="0" smtClean="0"/>
              <a:t>: </a:t>
            </a:r>
            <a:r>
              <a:rPr lang="en-US" sz="1000" dirty="0" err="1" smtClean="0"/>
              <a:t>Komanduri</a:t>
            </a:r>
            <a:r>
              <a:rPr lang="en-US" sz="1000" dirty="0" smtClean="0"/>
              <a:t> und </a:t>
            </a:r>
            <a:r>
              <a:rPr lang="en-US" sz="1000" dirty="0" err="1" smtClean="0"/>
              <a:t>Hou</a:t>
            </a:r>
            <a:r>
              <a:rPr lang="en-US" sz="1000" dirty="0" smtClean="0"/>
              <a:t>, </a:t>
            </a:r>
            <a:r>
              <a:rPr lang="en-US" sz="1000" dirty="0" err="1" smtClean="0"/>
              <a:t>Boothroyd</a:t>
            </a:r>
            <a:r>
              <a:rPr lang="en-US" sz="1000" dirty="0" smtClean="0"/>
              <a:t>, Dawson und </a:t>
            </a:r>
            <a:r>
              <a:rPr lang="en-US" sz="1000" dirty="0" err="1" smtClean="0"/>
              <a:t>Malkin</a:t>
            </a:r>
            <a:endParaRPr lang="en-US" sz="10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3573016"/>
            <a:ext cx="4471464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46"/>
          <a:stretch/>
        </p:blipFill>
        <p:spPr bwMode="auto">
          <a:xfrm>
            <a:off x="215901" y="1484784"/>
            <a:ext cx="5264340" cy="2032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8" t="3097"/>
          <a:stretch/>
        </p:blipFill>
        <p:spPr bwMode="auto">
          <a:xfrm>
            <a:off x="6177136" y="3356992"/>
            <a:ext cx="2808312" cy="285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55"/>
          <p:cNvSpPr>
            <a:spLocks/>
          </p:cNvSpPr>
          <p:nvPr/>
        </p:nvSpPr>
        <p:spPr bwMode="auto">
          <a:xfrm>
            <a:off x="7829846" y="913830"/>
            <a:ext cx="931862" cy="2439987"/>
          </a:xfrm>
          <a:custGeom>
            <a:avLst/>
            <a:gdLst>
              <a:gd name="T0" fmla="*/ 150 w 466"/>
              <a:gd name="T1" fmla="*/ 1227 h 1250"/>
              <a:gd name="T2" fmla="*/ 182 w 466"/>
              <a:gd name="T3" fmla="*/ 1227 h 1250"/>
              <a:gd name="T4" fmla="*/ 205 w 466"/>
              <a:gd name="T5" fmla="*/ 1229 h 1250"/>
              <a:gd name="T6" fmla="*/ 230 w 466"/>
              <a:gd name="T7" fmla="*/ 1231 h 1250"/>
              <a:gd name="T8" fmla="*/ 259 w 466"/>
              <a:gd name="T9" fmla="*/ 1232 h 1250"/>
              <a:gd name="T10" fmla="*/ 320 w 466"/>
              <a:gd name="T11" fmla="*/ 1246 h 1250"/>
              <a:gd name="T12" fmla="*/ 353 w 466"/>
              <a:gd name="T13" fmla="*/ 1250 h 1250"/>
              <a:gd name="T14" fmla="*/ 390 w 466"/>
              <a:gd name="T15" fmla="*/ 1246 h 1250"/>
              <a:gd name="T16" fmla="*/ 466 w 466"/>
              <a:gd name="T17" fmla="*/ 1227 h 1250"/>
              <a:gd name="T18" fmla="*/ 466 w 466"/>
              <a:gd name="T19" fmla="*/ 19 h 1250"/>
              <a:gd name="T20" fmla="*/ 464 w 466"/>
              <a:gd name="T21" fmla="*/ 21 h 1250"/>
              <a:gd name="T22" fmla="*/ 457 w 466"/>
              <a:gd name="T23" fmla="*/ 23 h 1250"/>
              <a:gd name="T24" fmla="*/ 445 w 466"/>
              <a:gd name="T25" fmla="*/ 27 h 1250"/>
              <a:gd name="T26" fmla="*/ 430 w 466"/>
              <a:gd name="T27" fmla="*/ 29 h 1250"/>
              <a:gd name="T28" fmla="*/ 411 w 466"/>
              <a:gd name="T29" fmla="*/ 30 h 1250"/>
              <a:gd name="T30" fmla="*/ 390 w 466"/>
              <a:gd name="T31" fmla="*/ 30 h 1250"/>
              <a:gd name="T32" fmla="*/ 367 w 466"/>
              <a:gd name="T33" fmla="*/ 27 h 1250"/>
              <a:gd name="T34" fmla="*/ 342 w 466"/>
              <a:gd name="T35" fmla="*/ 19 h 1250"/>
              <a:gd name="T36" fmla="*/ 320 w 466"/>
              <a:gd name="T37" fmla="*/ 13 h 1250"/>
              <a:gd name="T38" fmla="*/ 297 w 466"/>
              <a:gd name="T39" fmla="*/ 15 h 1250"/>
              <a:gd name="T40" fmla="*/ 272 w 466"/>
              <a:gd name="T41" fmla="*/ 19 h 1250"/>
              <a:gd name="T42" fmla="*/ 249 w 466"/>
              <a:gd name="T43" fmla="*/ 25 h 1250"/>
              <a:gd name="T44" fmla="*/ 223 w 466"/>
              <a:gd name="T45" fmla="*/ 29 h 1250"/>
              <a:gd name="T46" fmla="*/ 196 w 466"/>
              <a:gd name="T47" fmla="*/ 30 h 1250"/>
              <a:gd name="T48" fmla="*/ 169 w 466"/>
              <a:gd name="T49" fmla="*/ 29 h 1250"/>
              <a:gd name="T50" fmla="*/ 140 w 466"/>
              <a:gd name="T51" fmla="*/ 19 h 1250"/>
              <a:gd name="T52" fmla="*/ 107 w 466"/>
              <a:gd name="T53" fmla="*/ 7 h 1250"/>
              <a:gd name="T54" fmla="*/ 79 w 466"/>
              <a:gd name="T55" fmla="*/ 2 h 1250"/>
              <a:gd name="T56" fmla="*/ 54 w 466"/>
              <a:gd name="T57" fmla="*/ 0 h 1250"/>
              <a:gd name="T58" fmla="*/ 34 w 466"/>
              <a:gd name="T59" fmla="*/ 4 h 1250"/>
              <a:gd name="T60" fmla="*/ 19 w 466"/>
              <a:gd name="T61" fmla="*/ 7 h 1250"/>
              <a:gd name="T62" fmla="*/ 7 w 466"/>
              <a:gd name="T63" fmla="*/ 13 h 1250"/>
              <a:gd name="T64" fmla="*/ 2 w 466"/>
              <a:gd name="T65" fmla="*/ 17 h 1250"/>
              <a:gd name="T66" fmla="*/ 0 w 466"/>
              <a:gd name="T67" fmla="*/ 19 h 1250"/>
              <a:gd name="T68" fmla="*/ 0 w 466"/>
              <a:gd name="T69" fmla="*/ 566 h 1250"/>
              <a:gd name="T70" fmla="*/ 150 w 466"/>
              <a:gd name="T71" fmla="*/ 537 h 1250"/>
              <a:gd name="T72" fmla="*/ 150 w 466"/>
              <a:gd name="T73" fmla="*/ 1227 h 1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66" h="1250">
                <a:moveTo>
                  <a:pt x="150" y="1227"/>
                </a:moveTo>
                <a:lnTo>
                  <a:pt x="182" y="1227"/>
                </a:lnTo>
                <a:lnTo>
                  <a:pt x="205" y="1229"/>
                </a:lnTo>
                <a:lnTo>
                  <a:pt x="230" y="1231"/>
                </a:lnTo>
                <a:lnTo>
                  <a:pt x="259" y="1232"/>
                </a:lnTo>
                <a:lnTo>
                  <a:pt x="320" y="1246"/>
                </a:lnTo>
                <a:lnTo>
                  <a:pt x="353" y="1250"/>
                </a:lnTo>
                <a:lnTo>
                  <a:pt x="390" y="1246"/>
                </a:lnTo>
                <a:lnTo>
                  <a:pt x="466" y="1227"/>
                </a:lnTo>
                <a:lnTo>
                  <a:pt x="466" y="19"/>
                </a:lnTo>
                <a:lnTo>
                  <a:pt x="464" y="21"/>
                </a:lnTo>
                <a:lnTo>
                  <a:pt x="457" y="23"/>
                </a:lnTo>
                <a:lnTo>
                  <a:pt x="445" y="27"/>
                </a:lnTo>
                <a:lnTo>
                  <a:pt x="430" y="29"/>
                </a:lnTo>
                <a:lnTo>
                  <a:pt x="411" y="30"/>
                </a:lnTo>
                <a:lnTo>
                  <a:pt x="390" y="30"/>
                </a:lnTo>
                <a:lnTo>
                  <a:pt x="367" y="27"/>
                </a:lnTo>
                <a:lnTo>
                  <a:pt x="342" y="19"/>
                </a:lnTo>
                <a:lnTo>
                  <a:pt x="320" y="13"/>
                </a:lnTo>
                <a:lnTo>
                  <a:pt x="297" y="15"/>
                </a:lnTo>
                <a:lnTo>
                  <a:pt x="272" y="19"/>
                </a:lnTo>
                <a:lnTo>
                  <a:pt x="249" y="25"/>
                </a:lnTo>
                <a:lnTo>
                  <a:pt x="223" y="29"/>
                </a:lnTo>
                <a:lnTo>
                  <a:pt x="196" y="30"/>
                </a:lnTo>
                <a:lnTo>
                  <a:pt x="169" y="29"/>
                </a:lnTo>
                <a:lnTo>
                  <a:pt x="140" y="19"/>
                </a:lnTo>
                <a:lnTo>
                  <a:pt x="107" y="7"/>
                </a:lnTo>
                <a:lnTo>
                  <a:pt x="79" y="2"/>
                </a:lnTo>
                <a:lnTo>
                  <a:pt x="54" y="0"/>
                </a:lnTo>
                <a:lnTo>
                  <a:pt x="34" y="4"/>
                </a:lnTo>
                <a:lnTo>
                  <a:pt x="19" y="7"/>
                </a:lnTo>
                <a:lnTo>
                  <a:pt x="7" y="13"/>
                </a:lnTo>
                <a:lnTo>
                  <a:pt x="2" y="17"/>
                </a:lnTo>
                <a:lnTo>
                  <a:pt x="0" y="19"/>
                </a:lnTo>
                <a:lnTo>
                  <a:pt x="0" y="566"/>
                </a:lnTo>
                <a:lnTo>
                  <a:pt x="150" y="537"/>
                </a:lnTo>
                <a:lnTo>
                  <a:pt x="150" y="1227"/>
                </a:lnTo>
                <a:close/>
              </a:path>
            </a:pathLst>
          </a:custGeom>
          <a:solidFill>
            <a:srgbClr val="A1A1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56"/>
          <p:cNvSpPr>
            <a:spLocks/>
          </p:cNvSpPr>
          <p:nvPr/>
        </p:nvSpPr>
        <p:spPr bwMode="auto">
          <a:xfrm>
            <a:off x="7826671" y="910655"/>
            <a:ext cx="939800" cy="2446337"/>
          </a:xfrm>
          <a:custGeom>
            <a:avLst/>
            <a:gdLst>
              <a:gd name="T0" fmla="*/ 152 w 470"/>
              <a:gd name="T1" fmla="*/ 1231 h 1254"/>
              <a:gd name="T2" fmla="*/ 207 w 470"/>
              <a:gd name="T3" fmla="*/ 1233 h 1254"/>
              <a:gd name="T4" fmla="*/ 261 w 470"/>
              <a:gd name="T5" fmla="*/ 1236 h 1254"/>
              <a:gd name="T6" fmla="*/ 355 w 470"/>
              <a:gd name="T7" fmla="*/ 1254 h 1254"/>
              <a:gd name="T8" fmla="*/ 468 w 470"/>
              <a:gd name="T9" fmla="*/ 1231 h 1254"/>
              <a:gd name="T10" fmla="*/ 470 w 470"/>
              <a:gd name="T11" fmla="*/ 21 h 1254"/>
              <a:gd name="T12" fmla="*/ 466 w 470"/>
              <a:gd name="T13" fmla="*/ 21 h 1254"/>
              <a:gd name="T14" fmla="*/ 447 w 470"/>
              <a:gd name="T15" fmla="*/ 27 h 1254"/>
              <a:gd name="T16" fmla="*/ 413 w 470"/>
              <a:gd name="T17" fmla="*/ 31 h 1254"/>
              <a:gd name="T18" fmla="*/ 369 w 470"/>
              <a:gd name="T19" fmla="*/ 27 h 1254"/>
              <a:gd name="T20" fmla="*/ 322 w 470"/>
              <a:gd name="T21" fmla="*/ 13 h 1254"/>
              <a:gd name="T22" fmla="*/ 274 w 470"/>
              <a:gd name="T23" fmla="*/ 19 h 1254"/>
              <a:gd name="T24" fmla="*/ 225 w 470"/>
              <a:gd name="T25" fmla="*/ 29 h 1254"/>
              <a:gd name="T26" fmla="*/ 171 w 470"/>
              <a:gd name="T27" fmla="*/ 29 h 1254"/>
              <a:gd name="T28" fmla="*/ 109 w 470"/>
              <a:gd name="T29" fmla="*/ 8 h 1254"/>
              <a:gd name="T30" fmla="*/ 56 w 470"/>
              <a:gd name="T31" fmla="*/ 0 h 1254"/>
              <a:gd name="T32" fmla="*/ 21 w 470"/>
              <a:gd name="T33" fmla="*/ 8 h 1254"/>
              <a:gd name="T34" fmla="*/ 8 w 470"/>
              <a:gd name="T35" fmla="*/ 13 h 1254"/>
              <a:gd name="T36" fmla="*/ 0 w 470"/>
              <a:gd name="T37" fmla="*/ 19 h 1254"/>
              <a:gd name="T38" fmla="*/ 2 w 470"/>
              <a:gd name="T39" fmla="*/ 570 h 1254"/>
              <a:gd name="T40" fmla="*/ 150 w 470"/>
              <a:gd name="T41" fmla="*/ 1229 h 1254"/>
              <a:gd name="T42" fmla="*/ 153 w 470"/>
              <a:gd name="T43" fmla="*/ 539 h 1254"/>
              <a:gd name="T44" fmla="*/ 4 w 470"/>
              <a:gd name="T45" fmla="*/ 566 h 1254"/>
              <a:gd name="T46" fmla="*/ 6 w 470"/>
              <a:gd name="T47" fmla="*/ 21 h 1254"/>
              <a:gd name="T48" fmla="*/ 21 w 470"/>
              <a:gd name="T49" fmla="*/ 11 h 1254"/>
              <a:gd name="T50" fmla="*/ 56 w 470"/>
              <a:gd name="T51" fmla="*/ 4 h 1254"/>
              <a:gd name="T52" fmla="*/ 109 w 470"/>
              <a:gd name="T53" fmla="*/ 11 h 1254"/>
              <a:gd name="T54" fmla="*/ 171 w 470"/>
              <a:gd name="T55" fmla="*/ 32 h 1254"/>
              <a:gd name="T56" fmla="*/ 225 w 470"/>
              <a:gd name="T57" fmla="*/ 32 h 1254"/>
              <a:gd name="T58" fmla="*/ 274 w 470"/>
              <a:gd name="T59" fmla="*/ 23 h 1254"/>
              <a:gd name="T60" fmla="*/ 322 w 470"/>
              <a:gd name="T61" fmla="*/ 17 h 1254"/>
              <a:gd name="T62" fmla="*/ 369 w 470"/>
              <a:gd name="T63" fmla="*/ 31 h 1254"/>
              <a:gd name="T64" fmla="*/ 413 w 470"/>
              <a:gd name="T65" fmla="*/ 34 h 1254"/>
              <a:gd name="T66" fmla="*/ 447 w 470"/>
              <a:gd name="T67" fmla="*/ 31 h 1254"/>
              <a:gd name="T68" fmla="*/ 466 w 470"/>
              <a:gd name="T69" fmla="*/ 25 h 1254"/>
              <a:gd name="T70" fmla="*/ 468 w 470"/>
              <a:gd name="T71" fmla="*/ 21 h 1254"/>
              <a:gd name="T72" fmla="*/ 392 w 470"/>
              <a:gd name="T73" fmla="*/ 1246 h 1254"/>
              <a:gd name="T74" fmla="*/ 322 w 470"/>
              <a:gd name="T75" fmla="*/ 1246 h 1254"/>
              <a:gd name="T76" fmla="*/ 232 w 470"/>
              <a:gd name="T77" fmla="*/ 1231 h 1254"/>
              <a:gd name="T78" fmla="*/ 184 w 470"/>
              <a:gd name="T79" fmla="*/ 1227 h 1254"/>
              <a:gd name="T80" fmla="*/ 150 w 470"/>
              <a:gd name="T81" fmla="*/ 1229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70" h="1254">
                <a:moveTo>
                  <a:pt x="150" y="1229"/>
                </a:moveTo>
                <a:lnTo>
                  <a:pt x="152" y="1231"/>
                </a:lnTo>
                <a:lnTo>
                  <a:pt x="184" y="1231"/>
                </a:lnTo>
                <a:lnTo>
                  <a:pt x="207" y="1233"/>
                </a:lnTo>
                <a:lnTo>
                  <a:pt x="232" y="1234"/>
                </a:lnTo>
                <a:lnTo>
                  <a:pt x="261" y="1236"/>
                </a:lnTo>
                <a:lnTo>
                  <a:pt x="322" y="1250"/>
                </a:lnTo>
                <a:lnTo>
                  <a:pt x="355" y="1254"/>
                </a:lnTo>
                <a:lnTo>
                  <a:pt x="392" y="1250"/>
                </a:lnTo>
                <a:lnTo>
                  <a:pt x="468" y="1231"/>
                </a:lnTo>
                <a:lnTo>
                  <a:pt x="470" y="1229"/>
                </a:lnTo>
                <a:lnTo>
                  <a:pt x="470" y="21"/>
                </a:lnTo>
                <a:lnTo>
                  <a:pt x="466" y="19"/>
                </a:lnTo>
                <a:lnTo>
                  <a:pt x="466" y="21"/>
                </a:lnTo>
                <a:lnTo>
                  <a:pt x="459" y="23"/>
                </a:lnTo>
                <a:lnTo>
                  <a:pt x="447" y="27"/>
                </a:lnTo>
                <a:lnTo>
                  <a:pt x="432" y="29"/>
                </a:lnTo>
                <a:lnTo>
                  <a:pt x="413" y="31"/>
                </a:lnTo>
                <a:lnTo>
                  <a:pt x="392" y="31"/>
                </a:lnTo>
                <a:lnTo>
                  <a:pt x="369" y="27"/>
                </a:lnTo>
                <a:lnTo>
                  <a:pt x="344" y="19"/>
                </a:lnTo>
                <a:lnTo>
                  <a:pt x="322" y="13"/>
                </a:lnTo>
                <a:lnTo>
                  <a:pt x="299" y="15"/>
                </a:lnTo>
                <a:lnTo>
                  <a:pt x="274" y="19"/>
                </a:lnTo>
                <a:lnTo>
                  <a:pt x="251" y="25"/>
                </a:lnTo>
                <a:lnTo>
                  <a:pt x="225" y="29"/>
                </a:lnTo>
                <a:lnTo>
                  <a:pt x="198" y="31"/>
                </a:lnTo>
                <a:lnTo>
                  <a:pt x="171" y="29"/>
                </a:lnTo>
                <a:lnTo>
                  <a:pt x="142" y="19"/>
                </a:lnTo>
                <a:lnTo>
                  <a:pt x="109" y="8"/>
                </a:lnTo>
                <a:lnTo>
                  <a:pt x="81" y="2"/>
                </a:lnTo>
                <a:lnTo>
                  <a:pt x="56" y="0"/>
                </a:lnTo>
                <a:lnTo>
                  <a:pt x="36" y="4"/>
                </a:lnTo>
                <a:lnTo>
                  <a:pt x="21" y="8"/>
                </a:lnTo>
                <a:lnTo>
                  <a:pt x="9" y="13"/>
                </a:lnTo>
                <a:lnTo>
                  <a:pt x="8" y="13"/>
                </a:lnTo>
                <a:lnTo>
                  <a:pt x="2" y="17"/>
                </a:lnTo>
                <a:lnTo>
                  <a:pt x="0" y="19"/>
                </a:lnTo>
                <a:lnTo>
                  <a:pt x="0" y="568"/>
                </a:lnTo>
                <a:lnTo>
                  <a:pt x="2" y="570"/>
                </a:lnTo>
                <a:lnTo>
                  <a:pt x="150" y="541"/>
                </a:lnTo>
                <a:lnTo>
                  <a:pt x="150" y="1229"/>
                </a:lnTo>
                <a:lnTo>
                  <a:pt x="153" y="1227"/>
                </a:lnTo>
                <a:lnTo>
                  <a:pt x="153" y="539"/>
                </a:lnTo>
                <a:lnTo>
                  <a:pt x="152" y="537"/>
                </a:lnTo>
                <a:lnTo>
                  <a:pt x="4" y="566"/>
                </a:lnTo>
                <a:lnTo>
                  <a:pt x="4" y="21"/>
                </a:lnTo>
                <a:lnTo>
                  <a:pt x="6" y="21"/>
                </a:lnTo>
                <a:lnTo>
                  <a:pt x="9" y="17"/>
                </a:lnTo>
                <a:lnTo>
                  <a:pt x="21" y="11"/>
                </a:lnTo>
                <a:lnTo>
                  <a:pt x="36" y="8"/>
                </a:lnTo>
                <a:lnTo>
                  <a:pt x="56" y="4"/>
                </a:lnTo>
                <a:lnTo>
                  <a:pt x="81" y="6"/>
                </a:lnTo>
                <a:lnTo>
                  <a:pt x="109" y="11"/>
                </a:lnTo>
                <a:lnTo>
                  <a:pt x="142" y="23"/>
                </a:lnTo>
                <a:lnTo>
                  <a:pt x="171" y="32"/>
                </a:lnTo>
                <a:lnTo>
                  <a:pt x="198" y="34"/>
                </a:lnTo>
                <a:lnTo>
                  <a:pt x="225" y="32"/>
                </a:lnTo>
                <a:lnTo>
                  <a:pt x="251" y="29"/>
                </a:lnTo>
                <a:lnTo>
                  <a:pt x="274" y="23"/>
                </a:lnTo>
                <a:lnTo>
                  <a:pt x="299" y="19"/>
                </a:lnTo>
                <a:lnTo>
                  <a:pt x="322" y="17"/>
                </a:lnTo>
                <a:lnTo>
                  <a:pt x="344" y="23"/>
                </a:lnTo>
                <a:lnTo>
                  <a:pt x="369" y="31"/>
                </a:lnTo>
                <a:lnTo>
                  <a:pt x="392" y="34"/>
                </a:lnTo>
                <a:lnTo>
                  <a:pt x="413" y="34"/>
                </a:lnTo>
                <a:lnTo>
                  <a:pt x="432" y="32"/>
                </a:lnTo>
                <a:lnTo>
                  <a:pt x="447" y="31"/>
                </a:lnTo>
                <a:lnTo>
                  <a:pt x="459" y="27"/>
                </a:lnTo>
                <a:lnTo>
                  <a:pt x="466" y="25"/>
                </a:lnTo>
                <a:lnTo>
                  <a:pt x="468" y="25"/>
                </a:lnTo>
                <a:lnTo>
                  <a:pt x="468" y="21"/>
                </a:lnTo>
                <a:lnTo>
                  <a:pt x="466" y="1227"/>
                </a:lnTo>
                <a:lnTo>
                  <a:pt x="392" y="1246"/>
                </a:lnTo>
                <a:lnTo>
                  <a:pt x="355" y="1250"/>
                </a:lnTo>
                <a:lnTo>
                  <a:pt x="322" y="1246"/>
                </a:lnTo>
                <a:lnTo>
                  <a:pt x="261" y="1233"/>
                </a:lnTo>
                <a:lnTo>
                  <a:pt x="232" y="1231"/>
                </a:lnTo>
                <a:lnTo>
                  <a:pt x="207" y="1229"/>
                </a:lnTo>
                <a:lnTo>
                  <a:pt x="184" y="1227"/>
                </a:lnTo>
                <a:lnTo>
                  <a:pt x="153" y="1227"/>
                </a:lnTo>
                <a:lnTo>
                  <a:pt x="150" y="122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Freeform 57"/>
          <p:cNvSpPr>
            <a:spLocks/>
          </p:cNvSpPr>
          <p:nvPr/>
        </p:nvSpPr>
        <p:spPr bwMode="auto">
          <a:xfrm>
            <a:off x="6502696" y="1667892"/>
            <a:ext cx="1627187" cy="522288"/>
          </a:xfrm>
          <a:custGeom>
            <a:avLst/>
            <a:gdLst>
              <a:gd name="T0" fmla="*/ 811 w 813"/>
              <a:gd name="T1" fmla="*/ 157 h 268"/>
              <a:gd name="T2" fmla="*/ 791 w 813"/>
              <a:gd name="T3" fmla="*/ 165 h 268"/>
              <a:gd name="T4" fmla="*/ 759 w 813"/>
              <a:gd name="T5" fmla="*/ 180 h 268"/>
              <a:gd name="T6" fmla="*/ 686 w 813"/>
              <a:gd name="T7" fmla="*/ 209 h 268"/>
              <a:gd name="T8" fmla="*/ 563 w 813"/>
              <a:gd name="T9" fmla="*/ 247 h 268"/>
              <a:gd name="T10" fmla="*/ 430 w 813"/>
              <a:gd name="T11" fmla="*/ 268 h 268"/>
              <a:gd name="T12" fmla="*/ 369 w 813"/>
              <a:gd name="T13" fmla="*/ 267 h 268"/>
              <a:gd name="T14" fmla="*/ 294 w 813"/>
              <a:gd name="T15" fmla="*/ 263 h 268"/>
              <a:gd name="T16" fmla="*/ 162 w 813"/>
              <a:gd name="T17" fmla="*/ 251 h 268"/>
              <a:gd name="T18" fmla="*/ 4 w 813"/>
              <a:gd name="T19" fmla="*/ 234 h 268"/>
              <a:gd name="T20" fmla="*/ 10 w 813"/>
              <a:gd name="T21" fmla="*/ 220 h 268"/>
              <a:gd name="T22" fmla="*/ 4 w 813"/>
              <a:gd name="T23" fmla="*/ 209 h 268"/>
              <a:gd name="T24" fmla="*/ 0 w 813"/>
              <a:gd name="T25" fmla="*/ 192 h 268"/>
              <a:gd name="T26" fmla="*/ 6 w 813"/>
              <a:gd name="T27" fmla="*/ 169 h 268"/>
              <a:gd name="T28" fmla="*/ 4 w 813"/>
              <a:gd name="T29" fmla="*/ 155 h 268"/>
              <a:gd name="T30" fmla="*/ 4 w 813"/>
              <a:gd name="T31" fmla="*/ 142 h 268"/>
              <a:gd name="T32" fmla="*/ 6 w 813"/>
              <a:gd name="T33" fmla="*/ 136 h 268"/>
              <a:gd name="T34" fmla="*/ 2 w 813"/>
              <a:gd name="T35" fmla="*/ 126 h 268"/>
              <a:gd name="T36" fmla="*/ 4 w 813"/>
              <a:gd name="T37" fmla="*/ 117 h 268"/>
              <a:gd name="T38" fmla="*/ 2 w 813"/>
              <a:gd name="T39" fmla="*/ 101 h 268"/>
              <a:gd name="T40" fmla="*/ 4 w 813"/>
              <a:gd name="T41" fmla="*/ 88 h 268"/>
              <a:gd name="T42" fmla="*/ 8 w 813"/>
              <a:gd name="T43" fmla="*/ 82 h 268"/>
              <a:gd name="T44" fmla="*/ 4 w 813"/>
              <a:gd name="T45" fmla="*/ 59 h 268"/>
              <a:gd name="T46" fmla="*/ 14 w 813"/>
              <a:gd name="T47" fmla="*/ 61 h 268"/>
              <a:gd name="T48" fmla="*/ 41 w 813"/>
              <a:gd name="T49" fmla="*/ 69 h 268"/>
              <a:gd name="T50" fmla="*/ 83 w 813"/>
              <a:gd name="T51" fmla="*/ 78 h 268"/>
              <a:gd name="T52" fmla="*/ 202 w 813"/>
              <a:gd name="T53" fmla="*/ 100 h 268"/>
              <a:gd name="T54" fmla="*/ 346 w 813"/>
              <a:gd name="T55" fmla="*/ 105 h 268"/>
              <a:gd name="T56" fmla="*/ 459 w 813"/>
              <a:gd name="T57" fmla="*/ 94 h 268"/>
              <a:gd name="T58" fmla="*/ 551 w 813"/>
              <a:gd name="T59" fmla="*/ 61 h 268"/>
              <a:gd name="T60" fmla="*/ 636 w 813"/>
              <a:gd name="T61" fmla="*/ 17 h 268"/>
              <a:gd name="T62" fmla="*/ 813 w 813"/>
              <a:gd name="T63" fmla="*/ 155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13" h="268">
                <a:moveTo>
                  <a:pt x="813" y="155"/>
                </a:moveTo>
                <a:lnTo>
                  <a:pt x="811" y="157"/>
                </a:lnTo>
                <a:lnTo>
                  <a:pt x="803" y="159"/>
                </a:lnTo>
                <a:lnTo>
                  <a:pt x="791" y="165"/>
                </a:lnTo>
                <a:lnTo>
                  <a:pt x="778" y="172"/>
                </a:lnTo>
                <a:lnTo>
                  <a:pt x="759" y="180"/>
                </a:lnTo>
                <a:lnTo>
                  <a:pt x="738" y="188"/>
                </a:lnTo>
                <a:lnTo>
                  <a:pt x="686" y="209"/>
                </a:lnTo>
                <a:lnTo>
                  <a:pt x="628" y="228"/>
                </a:lnTo>
                <a:lnTo>
                  <a:pt x="563" y="247"/>
                </a:lnTo>
                <a:lnTo>
                  <a:pt x="496" y="261"/>
                </a:lnTo>
                <a:lnTo>
                  <a:pt x="430" y="268"/>
                </a:lnTo>
                <a:lnTo>
                  <a:pt x="388" y="268"/>
                </a:lnTo>
                <a:lnTo>
                  <a:pt x="369" y="267"/>
                </a:lnTo>
                <a:lnTo>
                  <a:pt x="348" y="267"/>
                </a:lnTo>
                <a:lnTo>
                  <a:pt x="294" y="263"/>
                </a:lnTo>
                <a:lnTo>
                  <a:pt x="231" y="259"/>
                </a:lnTo>
                <a:lnTo>
                  <a:pt x="162" y="251"/>
                </a:lnTo>
                <a:lnTo>
                  <a:pt x="85" y="244"/>
                </a:lnTo>
                <a:lnTo>
                  <a:pt x="4" y="234"/>
                </a:lnTo>
                <a:lnTo>
                  <a:pt x="8" y="230"/>
                </a:lnTo>
                <a:lnTo>
                  <a:pt x="10" y="220"/>
                </a:lnTo>
                <a:lnTo>
                  <a:pt x="8" y="215"/>
                </a:lnTo>
                <a:lnTo>
                  <a:pt x="4" y="209"/>
                </a:lnTo>
                <a:lnTo>
                  <a:pt x="2" y="201"/>
                </a:lnTo>
                <a:lnTo>
                  <a:pt x="0" y="192"/>
                </a:lnTo>
                <a:lnTo>
                  <a:pt x="8" y="176"/>
                </a:lnTo>
                <a:lnTo>
                  <a:pt x="6" y="169"/>
                </a:lnTo>
                <a:lnTo>
                  <a:pt x="2" y="161"/>
                </a:lnTo>
                <a:lnTo>
                  <a:pt x="4" y="155"/>
                </a:lnTo>
                <a:lnTo>
                  <a:pt x="6" y="148"/>
                </a:lnTo>
                <a:lnTo>
                  <a:pt x="4" y="142"/>
                </a:lnTo>
                <a:lnTo>
                  <a:pt x="6" y="140"/>
                </a:lnTo>
                <a:lnTo>
                  <a:pt x="6" y="136"/>
                </a:lnTo>
                <a:lnTo>
                  <a:pt x="4" y="130"/>
                </a:lnTo>
                <a:lnTo>
                  <a:pt x="2" y="126"/>
                </a:lnTo>
                <a:lnTo>
                  <a:pt x="4" y="121"/>
                </a:lnTo>
                <a:lnTo>
                  <a:pt x="4" y="117"/>
                </a:lnTo>
                <a:lnTo>
                  <a:pt x="4" y="111"/>
                </a:lnTo>
                <a:lnTo>
                  <a:pt x="2" y="101"/>
                </a:lnTo>
                <a:lnTo>
                  <a:pt x="4" y="96"/>
                </a:lnTo>
                <a:lnTo>
                  <a:pt x="4" y="88"/>
                </a:lnTo>
                <a:lnTo>
                  <a:pt x="6" y="84"/>
                </a:lnTo>
                <a:lnTo>
                  <a:pt x="8" y="82"/>
                </a:lnTo>
                <a:lnTo>
                  <a:pt x="4" y="71"/>
                </a:lnTo>
                <a:lnTo>
                  <a:pt x="4" y="59"/>
                </a:lnTo>
                <a:lnTo>
                  <a:pt x="6" y="59"/>
                </a:lnTo>
                <a:lnTo>
                  <a:pt x="14" y="61"/>
                </a:lnTo>
                <a:lnTo>
                  <a:pt x="25" y="65"/>
                </a:lnTo>
                <a:lnTo>
                  <a:pt x="41" y="69"/>
                </a:lnTo>
                <a:lnTo>
                  <a:pt x="60" y="75"/>
                </a:lnTo>
                <a:lnTo>
                  <a:pt x="83" y="78"/>
                </a:lnTo>
                <a:lnTo>
                  <a:pt x="139" y="90"/>
                </a:lnTo>
                <a:lnTo>
                  <a:pt x="202" y="100"/>
                </a:lnTo>
                <a:lnTo>
                  <a:pt x="273" y="105"/>
                </a:lnTo>
                <a:lnTo>
                  <a:pt x="346" y="105"/>
                </a:lnTo>
                <a:lnTo>
                  <a:pt x="423" y="100"/>
                </a:lnTo>
                <a:lnTo>
                  <a:pt x="459" y="94"/>
                </a:lnTo>
                <a:lnTo>
                  <a:pt x="492" y="84"/>
                </a:lnTo>
                <a:lnTo>
                  <a:pt x="551" y="61"/>
                </a:lnTo>
                <a:lnTo>
                  <a:pt x="607" y="32"/>
                </a:lnTo>
                <a:lnTo>
                  <a:pt x="636" y="17"/>
                </a:lnTo>
                <a:lnTo>
                  <a:pt x="667" y="0"/>
                </a:lnTo>
                <a:lnTo>
                  <a:pt x="813" y="155"/>
                </a:lnTo>
                <a:close/>
              </a:path>
            </a:pathLst>
          </a:custGeom>
          <a:solidFill>
            <a:srgbClr val="FFD0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" name="Freeform 58"/>
          <p:cNvSpPr>
            <a:spLocks/>
          </p:cNvSpPr>
          <p:nvPr/>
        </p:nvSpPr>
        <p:spPr bwMode="auto">
          <a:xfrm>
            <a:off x="6499521" y="1663130"/>
            <a:ext cx="1631950" cy="531812"/>
          </a:xfrm>
          <a:custGeom>
            <a:avLst/>
            <a:gdLst>
              <a:gd name="T0" fmla="*/ 793 w 816"/>
              <a:gd name="T1" fmla="*/ 165 h 272"/>
              <a:gd name="T2" fmla="*/ 740 w 816"/>
              <a:gd name="T3" fmla="*/ 188 h 272"/>
              <a:gd name="T4" fmla="*/ 565 w 816"/>
              <a:gd name="T5" fmla="*/ 247 h 272"/>
              <a:gd name="T6" fmla="*/ 390 w 816"/>
              <a:gd name="T7" fmla="*/ 269 h 272"/>
              <a:gd name="T8" fmla="*/ 296 w 816"/>
              <a:gd name="T9" fmla="*/ 263 h 272"/>
              <a:gd name="T10" fmla="*/ 87 w 816"/>
              <a:gd name="T11" fmla="*/ 244 h 272"/>
              <a:gd name="T12" fmla="*/ 12 w 816"/>
              <a:gd name="T13" fmla="*/ 232 h 272"/>
              <a:gd name="T14" fmla="*/ 12 w 816"/>
              <a:gd name="T15" fmla="*/ 215 h 272"/>
              <a:gd name="T16" fmla="*/ 4 w 816"/>
              <a:gd name="T17" fmla="*/ 194 h 272"/>
              <a:gd name="T18" fmla="*/ 6 w 816"/>
              <a:gd name="T19" fmla="*/ 163 h 272"/>
              <a:gd name="T20" fmla="*/ 8 w 816"/>
              <a:gd name="T21" fmla="*/ 144 h 272"/>
              <a:gd name="T22" fmla="*/ 8 w 816"/>
              <a:gd name="T23" fmla="*/ 132 h 272"/>
              <a:gd name="T24" fmla="*/ 8 w 816"/>
              <a:gd name="T25" fmla="*/ 113 h 272"/>
              <a:gd name="T26" fmla="*/ 8 w 816"/>
              <a:gd name="T27" fmla="*/ 90 h 272"/>
              <a:gd name="T28" fmla="*/ 8 w 816"/>
              <a:gd name="T29" fmla="*/ 73 h 272"/>
              <a:gd name="T30" fmla="*/ 27 w 816"/>
              <a:gd name="T31" fmla="*/ 69 h 272"/>
              <a:gd name="T32" fmla="*/ 85 w 816"/>
              <a:gd name="T33" fmla="*/ 82 h 272"/>
              <a:gd name="T34" fmla="*/ 275 w 816"/>
              <a:gd name="T35" fmla="*/ 109 h 272"/>
              <a:gd name="T36" fmla="*/ 461 w 816"/>
              <a:gd name="T37" fmla="*/ 98 h 272"/>
              <a:gd name="T38" fmla="*/ 609 w 816"/>
              <a:gd name="T39" fmla="*/ 36 h 272"/>
              <a:gd name="T40" fmla="*/ 813 w 816"/>
              <a:gd name="T41" fmla="*/ 157 h 272"/>
              <a:gd name="T42" fmla="*/ 669 w 816"/>
              <a:gd name="T43" fmla="*/ 0 h 272"/>
              <a:gd name="T44" fmla="*/ 553 w 816"/>
              <a:gd name="T45" fmla="*/ 61 h 272"/>
              <a:gd name="T46" fmla="*/ 425 w 816"/>
              <a:gd name="T47" fmla="*/ 100 h 272"/>
              <a:gd name="T48" fmla="*/ 204 w 816"/>
              <a:gd name="T49" fmla="*/ 100 h 272"/>
              <a:gd name="T50" fmla="*/ 62 w 816"/>
              <a:gd name="T51" fmla="*/ 75 h 272"/>
              <a:gd name="T52" fmla="*/ 16 w 816"/>
              <a:gd name="T53" fmla="*/ 61 h 272"/>
              <a:gd name="T54" fmla="*/ 4 w 816"/>
              <a:gd name="T55" fmla="*/ 61 h 272"/>
              <a:gd name="T56" fmla="*/ 6 w 816"/>
              <a:gd name="T57" fmla="*/ 84 h 272"/>
              <a:gd name="T58" fmla="*/ 4 w 816"/>
              <a:gd name="T59" fmla="*/ 98 h 272"/>
              <a:gd name="T60" fmla="*/ 4 w 816"/>
              <a:gd name="T61" fmla="*/ 123 h 272"/>
              <a:gd name="T62" fmla="*/ 6 w 816"/>
              <a:gd name="T63" fmla="*/ 138 h 272"/>
              <a:gd name="T64" fmla="*/ 4 w 816"/>
              <a:gd name="T65" fmla="*/ 144 h 272"/>
              <a:gd name="T66" fmla="*/ 2 w 816"/>
              <a:gd name="T67" fmla="*/ 163 h 272"/>
              <a:gd name="T68" fmla="*/ 0 w 816"/>
              <a:gd name="T69" fmla="*/ 194 h 272"/>
              <a:gd name="T70" fmla="*/ 4 w 816"/>
              <a:gd name="T71" fmla="*/ 213 h 272"/>
              <a:gd name="T72" fmla="*/ 8 w 816"/>
              <a:gd name="T73" fmla="*/ 232 h 272"/>
              <a:gd name="T74" fmla="*/ 87 w 816"/>
              <a:gd name="T75" fmla="*/ 247 h 272"/>
              <a:gd name="T76" fmla="*/ 296 w 816"/>
              <a:gd name="T77" fmla="*/ 267 h 272"/>
              <a:gd name="T78" fmla="*/ 390 w 816"/>
              <a:gd name="T79" fmla="*/ 272 h 272"/>
              <a:gd name="T80" fmla="*/ 565 w 816"/>
              <a:gd name="T81" fmla="*/ 251 h 272"/>
              <a:gd name="T82" fmla="*/ 740 w 816"/>
              <a:gd name="T83" fmla="*/ 192 h 272"/>
              <a:gd name="T84" fmla="*/ 782 w 816"/>
              <a:gd name="T85" fmla="*/ 176 h 272"/>
              <a:gd name="T86" fmla="*/ 813 w 816"/>
              <a:gd name="T87" fmla="*/ 161 h 272"/>
              <a:gd name="T88" fmla="*/ 816 w 816"/>
              <a:gd name="T89" fmla="*/ 155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16" h="272">
                <a:moveTo>
                  <a:pt x="813" y="157"/>
                </a:moveTo>
                <a:lnTo>
                  <a:pt x="805" y="159"/>
                </a:lnTo>
                <a:lnTo>
                  <a:pt x="793" y="165"/>
                </a:lnTo>
                <a:lnTo>
                  <a:pt x="780" y="173"/>
                </a:lnTo>
                <a:lnTo>
                  <a:pt x="761" y="180"/>
                </a:lnTo>
                <a:lnTo>
                  <a:pt x="740" y="188"/>
                </a:lnTo>
                <a:lnTo>
                  <a:pt x="688" y="209"/>
                </a:lnTo>
                <a:lnTo>
                  <a:pt x="630" y="228"/>
                </a:lnTo>
                <a:lnTo>
                  <a:pt x="565" y="247"/>
                </a:lnTo>
                <a:lnTo>
                  <a:pt x="498" y="261"/>
                </a:lnTo>
                <a:lnTo>
                  <a:pt x="432" y="269"/>
                </a:lnTo>
                <a:lnTo>
                  <a:pt x="390" y="269"/>
                </a:lnTo>
                <a:lnTo>
                  <a:pt x="371" y="267"/>
                </a:lnTo>
                <a:lnTo>
                  <a:pt x="350" y="267"/>
                </a:lnTo>
                <a:lnTo>
                  <a:pt x="296" y="263"/>
                </a:lnTo>
                <a:lnTo>
                  <a:pt x="233" y="259"/>
                </a:lnTo>
                <a:lnTo>
                  <a:pt x="164" y="251"/>
                </a:lnTo>
                <a:lnTo>
                  <a:pt x="87" y="244"/>
                </a:lnTo>
                <a:lnTo>
                  <a:pt x="6" y="236"/>
                </a:lnTo>
                <a:lnTo>
                  <a:pt x="12" y="234"/>
                </a:lnTo>
                <a:lnTo>
                  <a:pt x="12" y="232"/>
                </a:lnTo>
                <a:lnTo>
                  <a:pt x="14" y="222"/>
                </a:lnTo>
                <a:lnTo>
                  <a:pt x="12" y="217"/>
                </a:lnTo>
                <a:lnTo>
                  <a:pt x="12" y="215"/>
                </a:lnTo>
                <a:lnTo>
                  <a:pt x="8" y="211"/>
                </a:lnTo>
                <a:lnTo>
                  <a:pt x="6" y="203"/>
                </a:lnTo>
                <a:lnTo>
                  <a:pt x="4" y="194"/>
                </a:lnTo>
                <a:lnTo>
                  <a:pt x="12" y="178"/>
                </a:lnTo>
                <a:lnTo>
                  <a:pt x="10" y="171"/>
                </a:lnTo>
                <a:lnTo>
                  <a:pt x="6" y="163"/>
                </a:lnTo>
                <a:lnTo>
                  <a:pt x="8" y="157"/>
                </a:lnTo>
                <a:lnTo>
                  <a:pt x="10" y="150"/>
                </a:lnTo>
                <a:lnTo>
                  <a:pt x="8" y="144"/>
                </a:lnTo>
                <a:lnTo>
                  <a:pt x="10" y="144"/>
                </a:lnTo>
                <a:lnTo>
                  <a:pt x="10" y="138"/>
                </a:lnTo>
                <a:lnTo>
                  <a:pt x="8" y="132"/>
                </a:lnTo>
                <a:lnTo>
                  <a:pt x="6" y="128"/>
                </a:lnTo>
                <a:lnTo>
                  <a:pt x="8" y="123"/>
                </a:lnTo>
                <a:lnTo>
                  <a:pt x="8" y="113"/>
                </a:lnTo>
                <a:lnTo>
                  <a:pt x="6" y="103"/>
                </a:lnTo>
                <a:lnTo>
                  <a:pt x="8" y="98"/>
                </a:lnTo>
                <a:lnTo>
                  <a:pt x="8" y="90"/>
                </a:lnTo>
                <a:lnTo>
                  <a:pt x="12" y="86"/>
                </a:lnTo>
                <a:lnTo>
                  <a:pt x="12" y="84"/>
                </a:lnTo>
                <a:lnTo>
                  <a:pt x="8" y="73"/>
                </a:lnTo>
                <a:lnTo>
                  <a:pt x="8" y="63"/>
                </a:lnTo>
                <a:lnTo>
                  <a:pt x="16" y="65"/>
                </a:lnTo>
                <a:lnTo>
                  <a:pt x="27" y="69"/>
                </a:lnTo>
                <a:lnTo>
                  <a:pt x="43" y="73"/>
                </a:lnTo>
                <a:lnTo>
                  <a:pt x="62" y="78"/>
                </a:lnTo>
                <a:lnTo>
                  <a:pt x="85" y="82"/>
                </a:lnTo>
                <a:lnTo>
                  <a:pt x="141" y="94"/>
                </a:lnTo>
                <a:lnTo>
                  <a:pt x="204" y="103"/>
                </a:lnTo>
                <a:lnTo>
                  <a:pt x="275" y="109"/>
                </a:lnTo>
                <a:lnTo>
                  <a:pt x="348" y="109"/>
                </a:lnTo>
                <a:lnTo>
                  <a:pt x="425" y="103"/>
                </a:lnTo>
                <a:lnTo>
                  <a:pt x="461" y="98"/>
                </a:lnTo>
                <a:lnTo>
                  <a:pt x="494" y="88"/>
                </a:lnTo>
                <a:lnTo>
                  <a:pt x="553" y="65"/>
                </a:lnTo>
                <a:lnTo>
                  <a:pt x="609" y="36"/>
                </a:lnTo>
                <a:lnTo>
                  <a:pt x="638" y="21"/>
                </a:lnTo>
                <a:lnTo>
                  <a:pt x="669" y="4"/>
                </a:lnTo>
                <a:lnTo>
                  <a:pt x="813" y="157"/>
                </a:lnTo>
                <a:lnTo>
                  <a:pt x="816" y="155"/>
                </a:lnTo>
                <a:lnTo>
                  <a:pt x="671" y="0"/>
                </a:lnTo>
                <a:lnTo>
                  <a:pt x="669" y="0"/>
                </a:lnTo>
                <a:lnTo>
                  <a:pt x="638" y="17"/>
                </a:lnTo>
                <a:lnTo>
                  <a:pt x="609" y="32"/>
                </a:lnTo>
                <a:lnTo>
                  <a:pt x="553" y="61"/>
                </a:lnTo>
                <a:lnTo>
                  <a:pt x="494" y="84"/>
                </a:lnTo>
                <a:lnTo>
                  <a:pt x="461" y="94"/>
                </a:lnTo>
                <a:lnTo>
                  <a:pt x="425" y="100"/>
                </a:lnTo>
                <a:lnTo>
                  <a:pt x="348" y="105"/>
                </a:lnTo>
                <a:lnTo>
                  <a:pt x="275" y="105"/>
                </a:lnTo>
                <a:lnTo>
                  <a:pt x="204" y="100"/>
                </a:lnTo>
                <a:lnTo>
                  <a:pt x="141" y="90"/>
                </a:lnTo>
                <a:lnTo>
                  <a:pt x="85" y="78"/>
                </a:lnTo>
                <a:lnTo>
                  <a:pt x="62" y="75"/>
                </a:lnTo>
                <a:lnTo>
                  <a:pt x="43" y="69"/>
                </a:lnTo>
                <a:lnTo>
                  <a:pt x="27" y="65"/>
                </a:lnTo>
                <a:lnTo>
                  <a:pt x="16" y="61"/>
                </a:lnTo>
                <a:lnTo>
                  <a:pt x="8" y="59"/>
                </a:lnTo>
                <a:lnTo>
                  <a:pt x="6" y="59"/>
                </a:lnTo>
                <a:lnTo>
                  <a:pt x="4" y="61"/>
                </a:lnTo>
                <a:lnTo>
                  <a:pt x="4" y="73"/>
                </a:lnTo>
                <a:lnTo>
                  <a:pt x="8" y="84"/>
                </a:lnTo>
                <a:lnTo>
                  <a:pt x="6" y="84"/>
                </a:lnTo>
                <a:lnTo>
                  <a:pt x="6" y="86"/>
                </a:lnTo>
                <a:lnTo>
                  <a:pt x="4" y="90"/>
                </a:lnTo>
                <a:lnTo>
                  <a:pt x="4" y="98"/>
                </a:lnTo>
                <a:lnTo>
                  <a:pt x="2" y="103"/>
                </a:lnTo>
                <a:lnTo>
                  <a:pt x="4" y="113"/>
                </a:lnTo>
                <a:lnTo>
                  <a:pt x="4" y="123"/>
                </a:lnTo>
                <a:lnTo>
                  <a:pt x="2" y="128"/>
                </a:lnTo>
                <a:lnTo>
                  <a:pt x="4" y="132"/>
                </a:lnTo>
                <a:lnTo>
                  <a:pt x="6" y="138"/>
                </a:lnTo>
                <a:lnTo>
                  <a:pt x="6" y="142"/>
                </a:lnTo>
                <a:lnTo>
                  <a:pt x="4" y="142"/>
                </a:lnTo>
                <a:lnTo>
                  <a:pt x="4" y="144"/>
                </a:lnTo>
                <a:lnTo>
                  <a:pt x="6" y="150"/>
                </a:lnTo>
                <a:lnTo>
                  <a:pt x="4" y="157"/>
                </a:lnTo>
                <a:lnTo>
                  <a:pt x="2" y="163"/>
                </a:lnTo>
                <a:lnTo>
                  <a:pt x="6" y="171"/>
                </a:lnTo>
                <a:lnTo>
                  <a:pt x="8" y="178"/>
                </a:lnTo>
                <a:lnTo>
                  <a:pt x="0" y="194"/>
                </a:lnTo>
                <a:lnTo>
                  <a:pt x="2" y="203"/>
                </a:lnTo>
                <a:lnTo>
                  <a:pt x="4" y="211"/>
                </a:lnTo>
                <a:lnTo>
                  <a:pt x="4" y="213"/>
                </a:lnTo>
                <a:lnTo>
                  <a:pt x="8" y="217"/>
                </a:lnTo>
                <a:lnTo>
                  <a:pt x="10" y="222"/>
                </a:lnTo>
                <a:lnTo>
                  <a:pt x="8" y="232"/>
                </a:lnTo>
                <a:lnTo>
                  <a:pt x="4" y="234"/>
                </a:lnTo>
                <a:lnTo>
                  <a:pt x="6" y="238"/>
                </a:lnTo>
                <a:lnTo>
                  <a:pt x="87" y="247"/>
                </a:lnTo>
                <a:lnTo>
                  <a:pt x="164" y="255"/>
                </a:lnTo>
                <a:lnTo>
                  <a:pt x="233" y="263"/>
                </a:lnTo>
                <a:lnTo>
                  <a:pt x="296" y="267"/>
                </a:lnTo>
                <a:lnTo>
                  <a:pt x="350" y="270"/>
                </a:lnTo>
                <a:lnTo>
                  <a:pt x="371" y="270"/>
                </a:lnTo>
                <a:lnTo>
                  <a:pt x="390" y="272"/>
                </a:lnTo>
                <a:lnTo>
                  <a:pt x="432" y="272"/>
                </a:lnTo>
                <a:lnTo>
                  <a:pt x="498" y="265"/>
                </a:lnTo>
                <a:lnTo>
                  <a:pt x="565" y="251"/>
                </a:lnTo>
                <a:lnTo>
                  <a:pt x="630" y="232"/>
                </a:lnTo>
                <a:lnTo>
                  <a:pt x="688" y="213"/>
                </a:lnTo>
                <a:lnTo>
                  <a:pt x="740" y="192"/>
                </a:lnTo>
                <a:lnTo>
                  <a:pt x="761" y="184"/>
                </a:lnTo>
                <a:lnTo>
                  <a:pt x="780" y="176"/>
                </a:lnTo>
                <a:lnTo>
                  <a:pt x="782" y="176"/>
                </a:lnTo>
                <a:lnTo>
                  <a:pt x="793" y="169"/>
                </a:lnTo>
                <a:lnTo>
                  <a:pt x="805" y="163"/>
                </a:lnTo>
                <a:lnTo>
                  <a:pt x="813" y="161"/>
                </a:lnTo>
                <a:lnTo>
                  <a:pt x="815" y="161"/>
                </a:lnTo>
                <a:lnTo>
                  <a:pt x="816" y="159"/>
                </a:lnTo>
                <a:lnTo>
                  <a:pt x="816" y="155"/>
                </a:lnTo>
                <a:lnTo>
                  <a:pt x="813" y="15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Freeform 59"/>
          <p:cNvSpPr>
            <a:spLocks/>
          </p:cNvSpPr>
          <p:nvPr/>
        </p:nvSpPr>
        <p:spPr bwMode="auto">
          <a:xfrm>
            <a:off x="6397921" y="1961580"/>
            <a:ext cx="1728787" cy="1236662"/>
          </a:xfrm>
          <a:custGeom>
            <a:avLst/>
            <a:gdLst>
              <a:gd name="T0" fmla="*/ 0 w 864"/>
              <a:gd name="T1" fmla="*/ 630 h 634"/>
              <a:gd name="T2" fmla="*/ 0 w 864"/>
              <a:gd name="T3" fmla="*/ 167 h 634"/>
              <a:gd name="T4" fmla="*/ 864 w 864"/>
              <a:gd name="T5" fmla="*/ 0 h 634"/>
              <a:gd name="T6" fmla="*/ 864 w 864"/>
              <a:gd name="T7" fmla="*/ 238 h 634"/>
              <a:gd name="T8" fmla="*/ 802 w 864"/>
              <a:gd name="T9" fmla="*/ 634 h 634"/>
              <a:gd name="T10" fmla="*/ 0 w 864"/>
              <a:gd name="T11" fmla="*/ 630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4" h="634">
                <a:moveTo>
                  <a:pt x="0" y="630"/>
                </a:moveTo>
                <a:lnTo>
                  <a:pt x="0" y="167"/>
                </a:lnTo>
                <a:lnTo>
                  <a:pt x="864" y="0"/>
                </a:lnTo>
                <a:lnTo>
                  <a:pt x="864" y="238"/>
                </a:lnTo>
                <a:lnTo>
                  <a:pt x="802" y="634"/>
                </a:lnTo>
                <a:lnTo>
                  <a:pt x="0" y="63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3" name="Freeform 60"/>
          <p:cNvSpPr>
            <a:spLocks/>
          </p:cNvSpPr>
          <p:nvPr/>
        </p:nvSpPr>
        <p:spPr bwMode="auto">
          <a:xfrm>
            <a:off x="6397921" y="1969517"/>
            <a:ext cx="1731962" cy="1135063"/>
          </a:xfrm>
          <a:custGeom>
            <a:avLst/>
            <a:gdLst>
              <a:gd name="T0" fmla="*/ 850 w 866"/>
              <a:gd name="T1" fmla="*/ 327 h 582"/>
              <a:gd name="T2" fmla="*/ 818 w 866"/>
              <a:gd name="T3" fmla="*/ 515 h 582"/>
              <a:gd name="T4" fmla="*/ 812 w 866"/>
              <a:gd name="T5" fmla="*/ 517 h 582"/>
              <a:gd name="T6" fmla="*/ 798 w 866"/>
              <a:gd name="T7" fmla="*/ 521 h 582"/>
              <a:gd name="T8" fmla="*/ 775 w 866"/>
              <a:gd name="T9" fmla="*/ 528 h 582"/>
              <a:gd name="T10" fmla="*/ 747 w 866"/>
              <a:gd name="T11" fmla="*/ 536 h 582"/>
              <a:gd name="T12" fmla="*/ 708 w 866"/>
              <a:gd name="T13" fmla="*/ 545 h 582"/>
              <a:gd name="T14" fmla="*/ 668 w 866"/>
              <a:gd name="T15" fmla="*/ 555 h 582"/>
              <a:gd name="T16" fmla="*/ 620 w 866"/>
              <a:gd name="T17" fmla="*/ 565 h 582"/>
              <a:gd name="T18" fmla="*/ 570 w 866"/>
              <a:gd name="T19" fmla="*/ 572 h 582"/>
              <a:gd name="T20" fmla="*/ 518 w 866"/>
              <a:gd name="T21" fmla="*/ 578 h 582"/>
              <a:gd name="T22" fmla="*/ 462 w 866"/>
              <a:gd name="T23" fmla="*/ 582 h 582"/>
              <a:gd name="T24" fmla="*/ 407 w 866"/>
              <a:gd name="T25" fmla="*/ 582 h 582"/>
              <a:gd name="T26" fmla="*/ 351 w 866"/>
              <a:gd name="T27" fmla="*/ 578 h 582"/>
              <a:gd name="T28" fmla="*/ 297 w 866"/>
              <a:gd name="T29" fmla="*/ 570 h 582"/>
              <a:gd name="T30" fmla="*/ 245 w 866"/>
              <a:gd name="T31" fmla="*/ 559 h 582"/>
              <a:gd name="T32" fmla="*/ 197 w 866"/>
              <a:gd name="T33" fmla="*/ 540 h 582"/>
              <a:gd name="T34" fmla="*/ 151 w 866"/>
              <a:gd name="T35" fmla="*/ 515 h 582"/>
              <a:gd name="T36" fmla="*/ 126 w 866"/>
              <a:gd name="T37" fmla="*/ 497 h 582"/>
              <a:gd name="T38" fmla="*/ 103 w 866"/>
              <a:gd name="T39" fmla="*/ 480 h 582"/>
              <a:gd name="T40" fmla="*/ 86 w 866"/>
              <a:gd name="T41" fmla="*/ 467 h 582"/>
              <a:gd name="T42" fmla="*/ 69 w 866"/>
              <a:gd name="T43" fmla="*/ 451 h 582"/>
              <a:gd name="T44" fmla="*/ 44 w 866"/>
              <a:gd name="T45" fmla="*/ 426 h 582"/>
              <a:gd name="T46" fmla="*/ 26 w 866"/>
              <a:gd name="T47" fmla="*/ 405 h 582"/>
              <a:gd name="T48" fmla="*/ 17 w 866"/>
              <a:gd name="T49" fmla="*/ 384 h 582"/>
              <a:gd name="T50" fmla="*/ 9 w 866"/>
              <a:gd name="T51" fmla="*/ 365 h 582"/>
              <a:gd name="T52" fmla="*/ 5 w 866"/>
              <a:gd name="T53" fmla="*/ 344 h 582"/>
              <a:gd name="T54" fmla="*/ 0 w 866"/>
              <a:gd name="T55" fmla="*/ 323 h 582"/>
              <a:gd name="T56" fmla="*/ 0 w 866"/>
              <a:gd name="T57" fmla="*/ 163 h 582"/>
              <a:gd name="T58" fmla="*/ 866 w 866"/>
              <a:gd name="T59" fmla="*/ 0 h 582"/>
              <a:gd name="T60" fmla="*/ 850 w 866"/>
              <a:gd name="T61" fmla="*/ 327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66" h="582">
                <a:moveTo>
                  <a:pt x="850" y="327"/>
                </a:moveTo>
                <a:lnTo>
                  <a:pt x="818" y="515"/>
                </a:lnTo>
                <a:lnTo>
                  <a:pt x="812" y="517"/>
                </a:lnTo>
                <a:lnTo>
                  <a:pt x="798" y="521"/>
                </a:lnTo>
                <a:lnTo>
                  <a:pt x="775" y="528"/>
                </a:lnTo>
                <a:lnTo>
                  <a:pt x="747" y="536"/>
                </a:lnTo>
                <a:lnTo>
                  <a:pt x="708" y="545"/>
                </a:lnTo>
                <a:lnTo>
                  <a:pt x="668" y="555"/>
                </a:lnTo>
                <a:lnTo>
                  <a:pt x="620" y="565"/>
                </a:lnTo>
                <a:lnTo>
                  <a:pt x="570" y="572"/>
                </a:lnTo>
                <a:lnTo>
                  <a:pt x="518" y="578"/>
                </a:lnTo>
                <a:lnTo>
                  <a:pt x="462" y="582"/>
                </a:lnTo>
                <a:lnTo>
                  <a:pt x="407" y="582"/>
                </a:lnTo>
                <a:lnTo>
                  <a:pt x="351" y="578"/>
                </a:lnTo>
                <a:lnTo>
                  <a:pt x="297" y="570"/>
                </a:lnTo>
                <a:lnTo>
                  <a:pt x="245" y="559"/>
                </a:lnTo>
                <a:lnTo>
                  <a:pt x="197" y="540"/>
                </a:lnTo>
                <a:lnTo>
                  <a:pt x="151" y="515"/>
                </a:lnTo>
                <a:lnTo>
                  <a:pt x="126" y="497"/>
                </a:lnTo>
                <a:lnTo>
                  <a:pt x="103" y="480"/>
                </a:lnTo>
                <a:lnTo>
                  <a:pt x="86" y="467"/>
                </a:lnTo>
                <a:lnTo>
                  <a:pt x="69" y="451"/>
                </a:lnTo>
                <a:lnTo>
                  <a:pt x="44" y="426"/>
                </a:lnTo>
                <a:lnTo>
                  <a:pt x="26" y="405"/>
                </a:lnTo>
                <a:lnTo>
                  <a:pt x="17" y="384"/>
                </a:lnTo>
                <a:lnTo>
                  <a:pt x="9" y="365"/>
                </a:lnTo>
                <a:lnTo>
                  <a:pt x="5" y="344"/>
                </a:lnTo>
                <a:lnTo>
                  <a:pt x="0" y="323"/>
                </a:lnTo>
                <a:lnTo>
                  <a:pt x="0" y="163"/>
                </a:lnTo>
                <a:lnTo>
                  <a:pt x="866" y="0"/>
                </a:lnTo>
                <a:lnTo>
                  <a:pt x="850" y="327"/>
                </a:lnTo>
                <a:close/>
              </a:path>
            </a:pathLst>
          </a:custGeom>
          <a:solidFill>
            <a:srgbClr val="FFA2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" name="Freeform 61"/>
          <p:cNvSpPr>
            <a:spLocks/>
          </p:cNvSpPr>
          <p:nvPr/>
        </p:nvSpPr>
        <p:spPr bwMode="auto">
          <a:xfrm>
            <a:off x="6389983" y="1961580"/>
            <a:ext cx="1746250" cy="1150937"/>
          </a:xfrm>
          <a:custGeom>
            <a:avLst/>
            <a:gdLst>
              <a:gd name="T0" fmla="*/ 818 w 873"/>
              <a:gd name="T1" fmla="*/ 515 h 590"/>
              <a:gd name="T2" fmla="*/ 800 w 873"/>
              <a:gd name="T3" fmla="*/ 521 h 590"/>
              <a:gd name="T4" fmla="*/ 751 w 873"/>
              <a:gd name="T5" fmla="*/ 536 h 590"/>
              <a:gd name="T6" fmla="*/ 672 w 873"/>
              <a:gd name="T7" fmla="*/ 555 h 590"/>
              <a:gd name="T8" fmla="*/ 574 w 873"/>
              <a:gd name="T9" fmla="*/ 573 h 590"/>
              <a:gd name="T10" fmla="*/ 466 w 873"/>
              <a:gd name="T11" fmla="*/ 582 h 590"/>
              <a:gd name="T12" fmla="*/ 355 w 873"/>
              <a:gd name="T13" fmla="*/ 578 h 590"/>
              <a:gd name="T14" fmla="*/ 251 w 873"/>
              <a:gd name="T15" fmla="*/ 559 h 590"/>
              <a:gd name="T16" fmla="*/ 157 w 873"/>
              <a:gd name="T17" fmla="*/ 515 h 590"/>
              <a:gd name="T18" fmla="*/ 109 w 873"/>
              <a:gd name="T19" fmla="*/ 480 h 590"/>
              <a:gd name="T20" fmla="*/ 52 w 873"/>
              <a:gd name="T21" fmla="*/ 429 h 590"/>
              <a:gd name="T22" fmla="*/ 25 w 873"/>
              <a:gd name="T23" fmla="*/ 386 h 590"/>
              <a:gd name="T24" fmla="*/ 13 w 873"/>
              <a:gd name="T25" fmla="*/ 348 h 590"/>
              <a:gd name="T26" fmla="*/ 7 w 873"/>
              <a:gd name="T27" fmla="*/ 171 h 590"/>
              <a:gd name="T28" fmla="*/ 850 w 873"/>
              <a:gd name="T29" fmla="*/ 331 h 590"/>
              <a:gd name="T30" fmla="*/ 873 w 873"/>
              <a:gd name="T31" fmla="*/ 4 h 590"/>
              <a:gd name="T32" fmla="*/ 871 w 873"/>
              <a:gd name="T33" fmla="*/ 0 h 590"/>
              <a:gd name="T34" fmla="*/ 4 w 873"/>
              <a:gd name="T35" fmla="*/ 164 h 590"/>
              <a:gd name="T36" fmla="*/ 2 w 873"/>
              <a:gd name="T37" fmla="*/ 165 h 590"/>
              <a:gd name="T38" fmla="*/ 0 w 873"/>
              <a:gd name="T39" fmla="*/ 329 h 590"/>
              <a:gd name="T40" fmla="*/ 9 w 873"/>
              <a:gd name="T41" fmla="*/ 371 h 590"/>
              <a:gd name="T42" fmla="*/ 27 w 873"/>
              <a:gd name="T43" fmla="*/ 411 h 590"/>
              <a:gd name="T44" fmla="*/ 71 w 873"/>
              <a:gd name="T45" fmla="*/ 457 h 590"/>
              <a:gd name="T46" fmla="*/ 105 w 873"/>
              <a:gd name="T47" fmla="*/ 488 h 590"/>
              <a:gd name="T48" fmla="*/ 153 w 873"/>
              <a:gd name="T49" fmla="*/ 523 h 590"/>
              <a:gd name="T50" fmla="*/ 247 w 873"/>
              <a:gd name="T51" fmla="*/ 567 h 590"/>
              <a:gd name="T52" fmla="*/ 355 w 873"/>
              <a:gd name="T53" fmla="*/ 586 h 590"/>
              <a:gd name="T54" fmla="*/ 466 w 873"/>
              <a:gd name="T55" fmla="*/ 590 h 590"/>
              <a:gd name="T56" fmla="*/ 574 w 873"/>
              <a:gd name="T57" fmla="*/ 580 h 590"/>
              <a:gd name="T58" fmla="*/ 672 w 873"/>
              <a:gd name="T59" fmla="*/ 563 h 590"/>
              <a:gd name="T60" fmla="*/ 781 w 873"/>
              <a:gd name="T61" fmla="*/ 536 h 590"/>
              <a:gd name="T62" fmla="*/ 818 w 873"/>
              <a:gd name="T63" fmla="*/ 525 h 590"/>
              <a:gd name="T64" fmla="*/ 825 w 873"/>
              <a:gd name="T65" fmla="*/ 521 h 590"/>
              <a:gd name="T66" fmla="*/ 858 w 873"/>
              <a:gd name="T67" fmla="*/ 331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73" h="590">
                <a:moveTo>
                  <a:pt x="850" y="331"/>
                </a:moveTo>
                <a:lnTo>
                  <a:pt x="818" y="515"/>
                </a:lnTo>
                <a:lnTo>
                  <a:pt x="814" y="517"/>
                </a:lnTo>
                <a:lnTo>
                  <a:pt x="800" y="521"/>
                </a:lnTo>
                <a:lnTo>
                  <a:pt x="777" y="528"/>
                </a:lnTo>
                <a:lnTo>
                  <a:pt x="751" y="536"/>
                </a:lnTo>
                <a:lnTo>
                  <a:pt x="712" y="546"/>
                </a:lnTo>
                <a:lnTo>
                  <a:pt x="672" y="555"/>
                </a:lnTo>
                <a:lnTo>
                  <a:pt x="624" y="565"/>
                </a:lnTo>
                <a:lnTo>
                  <a:pt x="574" y="573"/>
                </a:lnTo>
                <a:lnTo>
                  <a:pt x="522" y="578"/>
                </a:lnTo>
                <a:lnTo>
                  <a:pt x="466" y="582"/>
                </a:lnTo>
                <a:lnTo>
                  <a:pt x="411" y="582"/>
                </a:lnTo>
                <a:lnTo>
                  <a:pt x="355" y="578"/>
                </a:lnTo>
                <a:lnTo>
                  <a:pt x="301" y="571"/>
                </a:lnTo>
                <a:lnTo>
                  <a:pt x="251" y="559"/>
                </a:lnTo>
                <a:lnTo>
                  <a:pt x="203" y="540"/>
                </a:lnTo>
                <a:lnTo>
                  <a:pt x="157" y="515"/>
                </a:lnTo>
                <a:lnTo>
                  <a:pt x="132" y="498"/>
                </a:lnTo>
                <a:lnTo>
                  <a:pt x="109" y="480"/>
                </a:lnTo>
                <a:lnTo>
                  <a:pt x="75" y="453"/>
                </a:lnTo>
                <a:lnTo>
                  <a:pt x="52" y="429"/>
                </a:lnTo>
                <a:lnTo>
                  <a:pt x="34" y="407"/>
                </a:lnTo>
                <a:lnTo>
                  <a:pt x="25" y="386"/>
                </a:lnTo>
                <a:lnTo>
                  <a:pt x="17" y="367"/>
                </a:lnTo>
                <a:lnTo>
                  <a:pt x="13" y="348"/>
                </a:lnTo>
                <a:lnTo>
                  <a:pt x="7" y="327"/>
                </a:lnTo>
                <a:lnTo>
                  <a:pt x="7" y="171"/>
                </a:lnTo>
                <a:lnTo>
                  <a:pt x="866" y="8"/>
                </a:lnTo>
                <a:lnTo>
                  <a:pt x="850" y="331"/>
                </a:lnTo>
                <a:lnTo>
                  <a:pt x="858" y="331"/>
                </a:lnTo>
                <a:lnTo>
                  <a:pt x="873" y="4"/>
                </a:lnTo>
                <a:lnTo>
                  <a:pt x="873" y="2"/>
                </a:lnTo>
                <a:lnTo>
                  <a:pt x="871" y="0"/>
                </a:lnTo>
                <a:lnTo>
                  <a:pt x="870" y="0"/>
                </a:lnTo>
                <a:lnTo>
                  <a:pt x="4" y="164"/>
                </a:lnTo>
                <a:lnTo>
                  <a:pt x="2" y="164"/>
                </a:lnTo>
                <a:lnTo>
                  <a:pt x="2" y="165"/>
                </a:lnTo>
                <a:lnTo>
                  <a:pt x="0" y="165"/>
                </a:lnTo>
                <a:lnTo>
                  <a:pt x="0" y="329"/>
                </a:lnTo>
                <a:lnTo>
                  <a:pt x="5" y="348"/>
                </a:lnTo>
                <a:lnTo>
                  <a:pt x="9" y="371"/>
                </a:lnTo>
                <a:lnTo>
                  <a:pt x="17" y="390"/>
                </a:lnTo>
                <a:lnTo>
                  <a:pt x="27" y="411"/>
                </a:lnTo>
                <a:lnTo>
                  <a:pt x="46" y="432"/>
                </a:lnTo>
                <a:lnTo>
                  <a:pt x="71" y="457"/>
                </a:lnTo>
                <a:lnTo>
                  <a:pt x="88" y="475"/>
                </a:lnTo>
                <a:lnTo>
                  <a:pt x="105" y="488"/>
                </a:lnTo>
                <a:lnTo>
                  <a:pt x="128" y="505"/>
                </a:lnTo>
                <a:lnTo>
                  <a:pt x="153" y="523"/>
                </a:lnTo>
                <a:lnTo>
                  <a:pt x="199" y="548"/>
                </a:lnTo>
                <a:lnTo>
                  <a:pt x="247" y="567"/>
                </a:lnTo>
                <a:lnTo>
                  <a:pt x="301" y="578"/>
                </a:lnTo>
                <a:lnTo>
                  <a:pt x="355" y="586"/>
                </a:lnTo>
                <a:lnTo>
                  <a:pt x="411" y="590"/>
                </a:lnTo>
                <a:lnTo>
                  <a:pt x="466" y="590"/>
                </a:lnTo>
                <a:lnTo>
                  <a:pt x="522" y="586"/>
                </a:lnTo>
                <a:lnTo>
                  <a:pt x="574" y="580"/>
                </a:lnTo>
                <a:lnTo>
                  <a:pt x="624" y="573"/>
                </a:lnTo>
                <a:lnTo>
                  <a:pt x="672" y="563"/>
                </a:lnTo>
                <a:lnTo>
                  <a:pt x="752" y="544"/>
                </a:lnTo>
                <a:lnTo>
                  <a:pt x="781" y="536"/>
                </a:lnTo>
                <a:lnTo>
                  <a:pt x="804" y="528"/>
                </a:lnTo>
                <a:lnTo>
                  <a:pt x="818" y="525"/>
                </a:lnTo>
                <a:lnTo>
                  <a:pt x="823" y="523"/>
                </a:lnTo>
                <a:lnTo>
                  <a:pt x="825" y="521"/>
                </a:lnTo>
                <a:lnTo>
                  <a:pt x="825" y="519"/>
                </a:lnTo>
                <a:lnTo>
                  <a:pt x="858" y="331"/>
                </a:lnTo>
                <a:lnTo>
                  <a:pt x="850" y="3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5" name="Freeform 62"/>
          <p:cNvSpPr>
            <a:spLocks/>
          </p:cNvSpPr>
          <p:nvPr/>
        </p:nvSpPr>
        <p:spPr bwMode="auto">
          <a:xfrm>
            <a:off x="6482058" y="1974280"/>
            <a:ext cx="1647825" cy="782637"/>
          </a:xfrm>
          <a:custGeom>
            <a:avLst/>
            <a:gdLst>
              <a:gd name="T0" fmla="*/ 808 w 824"/>
              <a:gd name="T1" fmla="*/ 325 h 401"/>
              <a:gd name="T2" fmla="*/ 754 w 824"/>
              <a:gd name="T3" fmla="*/ 344 h 401"/>
              <a:gd name="T4" fmla="*/ 703 w 824"/>
              <a:gd name="T5" fmla="*/ 359 h 401"/>
              <a:gd name="T6" fmla="*/ 653 w 824"/>
              <a:gd name="T7" fmla="*/ 373 h 401"/>
              <a:gd name="T8" fmla="*/ 607 w 824"/>
              <a:gd name="T9" fmla="*/ 384 h 401"/>
              <a:gd name="T10" fmla="*/ 561 w 824"/>
              <a:gd name="T11" fmla="*/ 392 h 401"/>
              <a:gd name="T12" fmla="*/ 518 w 824"/>
              <a:gd name="T13" fmla="*/ 398 h 401"/>
              <a:gd name="T14" fmla="*/ 478 w 824"/>
              <a:gd name="T15" fmla="*/ 401 h 401"/>
              <a:gd name="T16" fmla="*/ 440 w 824"/>
              <a:gd name="T17" fmla="*/ 401 h 401"/>
              <a:gd name="T18" fmla="*/ 368 w 824"/>
              <a:gd name="T19" fmla="*/ 399 h 401"/>
              <a:gd name="T20" fmla="*/ 305 w 824"/>
              <a:gd name="T21" fmla="*/ 390 h 401"/>
              <a:gd name="T22" fmla="*/ 248 w 824"/>
              <a:gd name="T23" fmla="*/ 375 h 401"/>
              <a:gd name="T24" fmla="*/ 198 w 824"/>
              <a:gd name="T25" fmla="*/ 353 h 401"/>
              <a:gd name="T26" fmla="*/ 155 w 824"/>
              <a:gd name="T27" fmla="*/ 330 h 401"/>
              <a:gd name="T28" fmla="*/ 117 w 824"/>
              <a:gd name="T29" fmla="*/ 303 h 401"/>
              <a:gd name="T30" fmla="*/ 86 w 824"/>
              <a:gd name="T31" fmla="*/ 277 h 401"/>
              <a:gd name="T32" fmla="*/ 59 w 824"/>
              <a:gd name="T33" fmla="*/ 248 h 401"/>
              <a:gd name="T34" fmla="*/ 38 w 824"/>
              <a:gd name="T35" fmla="*/ 221 h 401"/>
              <a:gd name="T36" fmla="*/ 21 w 824"/>
              <a:gd name="T37" fmla="*/ 196 h 401"/>
              <a:gd name="T38" fmla="*/ 9 w 824"/>
              <a:gd name="T39" fmla="*/ 173 h 401"/>
              <a:gd name="T40" fmla="*/ 0 w 824"/>
              <a:gd name="T41" fmla="*/ 154 h 401"/>
              <a:gd name="T42" fmla="*/ 824 w 824"/>
              <a:gd name="T43" fmla="*/ 0 h 401"/>
              <a:gd name="T44" fmla="*/ 822 w 824"/>
              <a:gd name="T45" fmla="*/ 231 h 401"/>
              <a:gd name="T46" fmla="*/ 808 w 824"/>
              <a:gd name="T47" fmla="*/ 325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24" h="401">
                <a:moveTo>
                  <a:pt x="808" y="325"/>
                </a:moveTo>
                <a:lnTo>
                  <a:pt x="754" y="344"/>
                </a:lnTo>
                <a:lnTo>
                  <a:pt x="703" y="359"/>
                </a:lnTo>
                <a:lnTo>
                  <a:pt x="653" y="373"/>
                </a:lnTo>
                <a:lnTo>
                  <a:pt x="607" y="384"/>
                </a:lnTo>
                <a:lnTo>
                  <a:pt x="561" y="392"/>
                </a:lnTo>
                <a:lnTo>
                  <a:pt x="518" y="398"/>
                </a:lnTo>
                <a:lnTo>
                  <a:pt x="478" y="401"/>
                </a:lnTo>
                <a:lnTo>
                  <a:pt x="440" y="401"/>
                </a:lnTo>
                <a:lnTo>
                  <a:pt x="368" y="399"/>
                </a:lnTo>
                <a:lnTo>
                  <a:pt x="305" y="390"/>
                </a:lnTo>
                <a:lnTo>
                  <a:pt x="248" y="375"/>
                </a:lnTo>
                <a:lnTo>
                  <a:pt x="198" y="353"/>
                </a:lnTo>
                <a:lnTo>
                  <a:pt x="155" y="330"/>
                </a:lnTo>
                <a:lnTo>
                  <a:pt x="117" y="303"/>
                </a:lnTo>
                <a:lnTo>
                  <a:pt x="86" y="277"/>
                </a:lnTo>
                <a:lnTo>
                  <a:pt x="59" y="248"/>
                </a:lnTo>
                <a:lnTo>
                  <a:pt x="38" y="221"/>
                </a:lnTo>
                <a:lnTo>
                  <a:pt x="21" y="196"/>
                </a:lnTo>
                <a:lnTo>
                  <a:pt x="9" y="173"/>
                </a:lnTo>
                <a:lnTo>
                  <a:pt x="0" y="154"/>
                </a:lnTo>
                <a:lnTo>
                  <a:pt x="824" y="0"/>
                </a:lnTo>
                <a:lnTo>
                  <a:pt x="822" y="231"/>
                </a:lnTo>
                <a:lnTo>
                  <a:pt x="808" y="325"/>
                </a:lnTo>
                <a:close/>
              </a:path>
            </a:pathLst>
          </a:custGeom>
          <a:solidFill>
            <a:srgbClr val="FF73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" name="Freeform 63"/>
          <p:cNvSpPr>
            <a:spLocks/>
          </p:cNvSpPr>
          <p:nvPr/>
        </p:nvSpPr>
        <p:spPr bwMode="auto">
          <a:xfrm>
            <a:off x="6474121" y="1966342"/>
            <a:ext cx="1662112" cy="796925"/>
          </a:xfrm>
          <a:custGeom>
            <a:avLst/>
            <a:gdLst>
              <a:gd name="T0" fmla="*/ 808 w 831"/>
              <a:gd name="T1" fmla="*/ 327 h 409"/>
              <a:gd name="T2" fmla="*/ 757 w 831"/>
              <a:gd name="T3" fmla="*/ 344 h 409"/>
              <a:gd name="T4" fmla="*/ 705 w 831"/>
              <a:gd name="T5" fmla="*/ 359 h 409"/>
              <a:gd name="T6" fmla="*/ 657 w 831"/>
              <a:gd name="T7" fmla="*/ 373 h 409"/>
              <a:gd name="T8" fmla="*/ 611 w 831"/>
              <a:gd name="T9" fmla="*/ 384 h 409"/>
              <a:gd name="T10" fmla="*/ 565 w 831"/>
              <a:gd name="T11" fmla="*/ 392 h 409"/>
              <a:gd name="T12" fmla="*/ 522 w 831"/>
              <a:gd name="T13" fmla="*/ 398 h 409"/>
              <a:gd name="T14" fmla="*/ 482 w 831"/>
              <a:gd name="T15" fmla="*/ 402 h 409"/>
              <a:gd name="T16" fmla="*/ 444 w 831"/>
              <a:gd name="T17" fmla="*/ 402 h 409"/>
              <a:gd name="T18" fmla="*/ 372 w 831"/>
              <a:gd name="T19" fmla="*/ 400 h 409"/>
              <a:gd name="T20" fmla="*/ 309 w 831"/>
              <a:gd name="T21" fmla="*/ 390 h 409"/>
              <a:gd name="T22" fmla="*/ 253 w 831"/>
              <a:gd name="T23" fmla="*/ 375 h 409"/>
              <a:gd name="T24" fmla="*/ 204 w 831"/>
              <a:gd name="T25" fmla="*/ 354 h 409"/>
              <a:gd name="T26" fmla="*/ 161 w 831"/>
              <a:gd name="T27" fmla="*/ 331 h 409"/>
              <a:gd name="T28" fmla="*/ 123 w 831"/>
              <a:gd name="T29" fmla="*/ 304 h 409"/>
              <a:gd name="T30" fmla="*/ 92 w 831"/>
              <a:gd name="T31" fmla="*/ 279 h 409"/>
              <a:gd name="T32" fmla="*/ 67 w 831"/>
              <a:gd name="T33" fmla="*/ 250 h 409"/>
              <a:gd name="T34" fmla="*/ 46 w 831"/>
              <a:gd name="T35" fmla="*/ 223 h 409"/>
              <a:gd name="T36" fmla="*/ 29 w 831"/>
              <a:gd name="T37" fmla="*/ 198 h 409"/>
              <a:gd name="T38" fmla="*/ 10 w 831"/>
              <a:gd name="T39" fmla="*/ 160 h 409"/>
              <a:gd name="T40" fmla="*/ 824 w 831"/>
              <a:gd name="T41" fmla="*/ 8 h 409"/>
              <a:gd name="T42" fmla="*/ 822 w 831"/>
              <a:gd name="T43" fmla="*/ 235 h 409"/>
              <a:gd name="T44" fmla="*/ 808 w 831"/>
              <a:gd name="T45" fmla="*/ 327 h 409"/>
              <a:gd name="T46" fmla="*/ 816 w 831"/>
              <a:gd name="T47" fmla="*/ 329 h 409"/>
              <a:gd name="T48" fmla="*/ 829 w 831"/>
              <a:gd name="T49" fmla="*/ 235 h 409"/>
              <a:gd name="T50" fmla="*/ 831 w 831"/>
              <a:gd name="T51" fmla="*/ 4 h 409"/>
              <a:gd name="T52" fmla="*/ 831 w 831"/>
              <a:gd name="T53" fmla="*/ 2 h 409"/>
              <a:gd name="T54" fmla="*/ 829 w 831"/>
              <a:gd name="T55" fmla="*/ 0 h 409"/>
              <a:gd name="T56" fmla="*/ 828 w 831"/>
              <a:gd name="T57" fmla="*/ 0 h 409"/>
              <a:gd name="T58" fmla="*/ 4 w 831"/>
              <a:gd name="T59" fmla="*/ 154 h 409"/>
              <a:gd name="T60" fmla="*/ 2 w 831"/>
              <a:gd name="T61" fmla="*/ 154 h 409"/>
              <a:gd name="T62" fmla="*/ 2 w 831"/>
              <a:gd name="T63" fmla="*/ 156 h 409"/>
              <a:gd name="T64" fmla="*/ 0 w 831"/>
              <a:gd name="T65" fmla="*/ 156 h 409"/>
              <a:gd name="T66" fmla="*/ 0 w 831"/>
              <a:gd name="T67" fmla="*/ 160 h 409"/>
              <a:gd name="T68" fmla="*/ 21 w 831"/>
              <a:gd name="T69" fmla="*/ 202 h 409"/>
              <a:gd name="T70" fmla="*/ 38 w 831"/>
              <a:gd name="T71" fmla="*/ 227 h 409"/>
              <a:gd name="T72" fmla="*/ 59 w 831"/>
              <a:gd name="T73" fmla="*/ 254 h 409"/>
              <a:gd name="T74" fmla="*/ 88 w 831"/>
              <a:gd name="T75" fmla="*/ 283 h 409"/>
              <a:gd name="T76" fmla="*/ 119 w 831"/>
              <a:gd name="T77" fmla="*/ 311 h 409"/>
              <a:gd name="T78" fmla="*/ 157 w 831"/>
              <a:gd name="T79" fmla="*/ 338 h 409"/>
              <a:gd name="T80" fmla="*/ 200 w 831"/>
              <a:gd name="T81" fmla="*/ 361 h 409"/>
              <a:gd name="T82" fmla="*/ 250 w 831"/>
              <a:gd name="T83" fmla="*/ 382 h 409"/>
              <a:gd name="T84" fmla="*/ 309 w 831"/>
              <a:gd name="T85" fmla="*/ 398 h 409"/>
              <a:gd name="T86" fmla="*/ 372 w 831"/>
              <a:gd name="T87" fmla="*/ 407 h 409"/>
              <a:gd name="T88" fmla="*/ 444 w 831"/>
              <a:gd name="T89" fmla="*/ 409 h 409"/>
              <a:gd name="T90" fmla="*/ 482 w 831"/>
              <a:gd name="T91" fmla="*/ 409 h 409"/>
              <a:gd name="T92" fmla="*/ 522 w 831"/>
              <a:gd name="T93" fmla="*/ 405 h 409"/>
              <a:gd name="T94" fmla="*/ 565 w 831"/>
              <a:gd name="T95" fmla="*/ 400 h 409"/>
              <a:gd name="T96" fmla="*/ 611 w 831"/>
              <a:gd name="T97" fmla="*/ 392 h 409"/>
              <a:gd name="T98" fmla="*/ 659 w 831"/>
              <a:gd name="T99" fmla="*/ 380 h 409"/>
              <a:gd name="T100" fmla="*/ 709 w 831"/>
              <a:gd name="T101" fmla="*/ 367 h 409"/>
              <a:gd name="T102" fmla="*/ 760 w 831"/>
              <a:gd name="T103" fmla="*/ 352 h 409"/>
              <a:gd name="T104" fmla="*/ 814 w 831"/>
              <a:gd name="T105" fmla="*/ 332 h 409"/>
              <a:gd name="T106" fmla="*/ 816 w 831"/>
              <a:gd name="T107" fmla="*/ 331 h 409"/>
              <a:gd name="T108" fmla="*/ 816 w 831"/>
              <a:gd name="T109" fmla="*/ 329 h 409"/>
              <a:gd name="T110" fmla="*/ 808 w 831"/>
              <a:gd name="T111" fmla="*/ 327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31" h="409">
                <a:moveTo>
                  <a:pt x="808" y="327"/>
                </a:moveTo>
                <a:lnTo>
                  <a:pt x="757" y="344"/>
                </a:lnTo>
                <a:lnTo>
                  <a:pt x="705" y="359"/>
                </a:lnTo>
                <a:lnTo>
                  <a:pt x="657" y="373"/>
                </a:lnTo>
                <a:lnTo>
                  <a:pt x="611" y="384"/>
                </a:lnTo>
                <a:lnTo>
                  <a:pt x="565" y="392"/>
                </a:lnTo>
                <a:lnTo>
                  <a:pt x="522" y="398"/>
                </a:lnTo>
                <a:lnTo>
                  <a:pt x="482" y="402"/>
                </a:lnTo>
                <a:lnTo>
                  <a:pt x="444" y="402"/>
                </a:lnTo>
                <a:lnTo>
                  <a:pt x="372" y="400"/>
                </a:lnTo>
                <a:lnTo>
                  <a:pt x="309" y="390"/>
                </a:lnTo>
                <a:lnTo>
                  <a:pt x="253" y="375"/>
                </a:lnTo>
                <a:lnTo>
                  <a:pt x="204" y="354"/>
                </a:lnTo>
                <a:lnTo>
                  <a:pt x="161" y="331"/>
                </a:lnTo>
                <a:lnTo>
                  <a:pt x="123" y="304"/>
                </a:lnTo>
                <a:lnTo>
                  <a:pt x="92" y="279"/>
                </a:lnTo>
                <a:lnTo>
                  <a:pt x="67" y="250"/>
                </a:lnTo>
                <a:lnTo>
                  <a:pt x="46" y="223"/>
                </a:lnTo>
                <a:lnTo>
                  <a:pt x="29" y="198"/>
                </a:lnTo>
                <a:lnTo>
                  <a:pt x="10" y="160"/>
                </a:lnTo>
                <a:lnTo>
                  <a:pt x="824" y="8"/>
                </a:lnTo>
                <a:lnTo>
                  <a:pt x="822" y="235"/>
                </a:lnTo>
                <a:lnTo>
                  <a:pt x="808" y="327"/>
                </a:lnTo>
                <a:lnTo>
                  <a:pt x="816" y="329"/>
                </a:lnTo>
                <a:lnTo>
                  <a:pt x="829" y="235"/>
                </a:lnTo>
                <a:lnTo>
                  <a:pt x="831" y="4"/>
                </a:lnTo>
                <a:lnTo>
                  <a:pt x="831" y="2"/>
                </a:lnTo>
                <a:lnTo>
                  <a:pt x="829" y="0"/>
                </a:lnTo>
                <a:lnTo>
                  <a:pt x="828" y="0"/>
                </a:lnTo>
                <a:lnTo>
                  <a:pt x="4" y="154"/>
                </a:lnTo>
                <a:lnTo>
                  <a:pt x="2" y="154"/>
                </a:lnTo>
                <a:lnTo>
                  <a:pt x="2" y="156"/>
                </a:lnTo>
                <a:lnTo>
                  <a:pt x="0" y="156"/>
                </a:lnTo>
                <a:lnTo>
                  <a:pt x="0" y="160"/>
                </a:lnTo>
                <a:lnTo>
                  <a:pt x="21" y="202"/>
                </a:lnTo>
                <a:lnTo>
                  <a:pt x="38" y="227"/>
                </a:lnTo>
                <a:lnTo>
                  <a:pt x="59" y="254"/>
                </a:lnTo>
                <a:lnTo>
                  <a:pt x="88" y="283"/>
                </a:lnTo>
                <a:lnTo>
                  <a:pt x="119" y="311"/>
                </a:lnTo>
                <a:lnTo>
                  <a:pt x="157" y="338"/>
                </a:lnTo>
                <a:lnTo>
                  <a:pt x="200" y="361"/>
                </a:lnTo>
                <a:lnTo>
                  <a:pt x="250" y="382"/>
                </a:lnTo>
                <a:lnTo>
                  <a:pt x="309" y="398"/>
                </a:lnTo>
                <a:lnTo>
                  <a:pt x="372" y="407"/>
                </a:lnTo>
                <a:lnTo>
                  <a:pt x="444" y="409"/>
                </a:lnTo>
                <a:lnTo>
                  <a:pt x="482" y="409"/>
                </a:lnTo>
                <a:lnTo>
                  <a:pt x="522" y="405"/>
                </a:lnTo>
                <a:lnTo>
                  <a:pt x="565" y="400"/>
                </a:lnTo>
                <a:lnTo>
                  <a:pt x="611" y="392"/>
                </a:lnTo>
                <a:lnTo>
                  <a:pt x="659" y="380"/>
                </a:lnTo>
                <a:lnTo>
                  <a:pt x="709" y="367"/>
                </a:lnTo>
                <a:lnTo>
                  <a:pt x="760" y="352"/>
                </a:lnTo>
                <a:lnTo>
                  <a:pt x="814" y="332"/>
                </a:lnTo>
                <a:lnTo>
                  <a:pt x="816" y="331"/>
                </a:lnTo>
                <a:lnTo>
                  <a:pt x="816" y="329"/>
                </a:lnTo>
                <a:lnTo>
                  <a:pt x="808" y="32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" name="Freeform 64"/>
          <p:cNvSpPr>
            <a:spLocks/>
          </p:cNvSpPr>
          <p:nvPr/>
        </p:nvSpPr>
        <p:spPr bwMode="auto">
          <a:xfrm>
            <a:off x="7112296" y="1966342"/>
            <a:ext cx="1017587" cy="322263"/>
          </a:xfrm>
          <a:custGeom>
            <a:avLst/>
            <a:gdLst>
              <a:gd name="T0" fmla="*/ 0 w 509"/>
              <a:gd name="T1" fmla="*/ 81 h 165"/>
              <a:gd name="T2" fmla="*/ 509 w 509"/>
              <a:gd name="T3" fmla="*/ 0 h 165"/>
              <a:gd name="T4" fmla="*/ 480 w 509"/>
              <a:gd name="T5" fmla="*/ 44 h 165"/>
              <a:gd name="T6" fmla="*/ 449 w 509"/>
              <a:gd name="T7" fmla="*/ 81 h 165"/>
              <a:gd name="T8" fmla="*/ 416 w 509"/>
              <a:gd name="T9" fmla="*/ 110 h 165"/>
              <a:gd name="T10" fmla="*/ 380 w 509"/>
              <a:gd name="T11" fmla="*/ 133 h 165"/>
              <a:gd name="T12" fmla="*/ 343 w 509"/>
              <a:gd name="T13" fmla="*/ 148 h 165"/>
              <a:gd name="T14" fmla="*/ 305 w 509"/>
              <a:gd name="T15" fmla="*/ 160 h 165"/>
              <a:gd name="T16" fmla="*/ 269 w 509"/>
              <a:gd name="T17" fmla="*/ 163 h 165"/>
              <a:gd name="T18" fmla="*/ 230 w 509"/>
              <a:gd name="T19" fmla="*/ 165 h 165"/>
              <a:gd name="T20" fmla="*/ 194 w 509"/>
              <a:gd name="T21" fmla="*/ 162 h 165"/>
              <a:gd name="T22" fmla="*/ 157 w 509"/>
              <a:gd name="T23" fmla="*/ 154 h 165"/>
              <a:gd name="T24" fmla="*/ 125 w 509"/>
              <a:gd name="T25" fmla="*/ 146 h 165"/>
              <a:gd name="T26" fmla="*/ 92 w 509"/>
              <a:gd name="T27" fmla="*/ 135 h 165"/>
              <a:gd name="T28" fmla="*/ 63 w 509"/>
              <a:gd name="T29" fmla="*/ 121 h 165"/>
              <a:gd name="T30" fmla="*/ 38 w 509"/>
              <a:gd name="T31" fmla="*/ 108 h 165"/>
              <a:gd name="T32" fmla="*/ 17 w 509"/>
              <a:gd name="T33" fmla="*/ 94 h 165"/>
              <a:gd name="T34" fmla="*/ 0 w 509"/>
              <a:gd name="T35" fmla="*/ 81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09" h="165">
                <a:moveTo>
                  <a:pt x="0" y="81"/>
                </a:moveTo>
                <a:lnTo>
                  <a:pt x="509" y="0"/>
                </a:lnTo>
                <a:lnTo>
                  <a:pt x="480" y="44"/>
                </a:lnTo>
                <a:lnTo>
                  <a:pt x="449" y="81"/>
                </a:lnTo>
                <a:lnTo>
                  <a:pt x="416" y="110"/>
                </a:lnTo>
                <a:lnTo>
                  <a:pt x="380" y="133"/>
                </a:lnTo>
                <a:lnTo>
                  <a:pt x="343" y="148"/>
                </a:lnTo>
                <a:lnTo>
                  <a:pt x="305" y="160"/>
                </a:lnTo>
                <a:lnTo>
                  <a:pt x="269" y="163"/>
                </a:lnTo>
                <a:lnTo>
                  <a:pt x="230" y="165"/>
                </a:lnTo>
                <a:lnTo>
                  <a:pt x="194" y="162"/>
                </a:lnTo>
                <a:lnTo>
                  <a:pt x="157" y="154"/>
                </a:lnTo>
                <a:lnTo>
                  <a:pt x="125" y="146"/>
                </a:lnTo>
                <a:lnTo>
                  <a:pt x="92" y="135"/>
                </a:lnTo>
                <a:lnTo>
                  <a:pt x="63" y="121"/>
                </a:lnTo>
                <a:lnTo>
                  <a:pt x="38" y="108"/>
                </a:lnTo>
                <a:lnTo>
                  <a:pt x="17" y="94"/>
                </a:lnTo>
                <a:lnTo>
                  <a:pt x="0" y="81"/>
                </a:lnTo>
                <a:close/>
              </a:path>
            </a:pathLst>
          </a:custGeom>
          <a:solidFill>
            <a:srgbClr val="FF19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" name="Freeform 65"/>
          <p:cNvSpPr>
            <a:spLocks/>
          </p:cNvSpPr>
          <p:nvPr/>
        </p:nvSpPr>
        <p:spPr bwMode="auto">
          <a:xfrm>
            <a:off x="7104358" y="1958405"/>
            <a:ext cx="1031875" cy="336550"/>
          </a:xfrm>
          <a:custGeom>
            <a:avLst/>
            <a:gdLst>
              <a:gd name="T0" fmla="*/ 13 w 516"/>
              <a:gd name="T1" fmla="*/ 87 h 173"/>
              <a:gd name="T2" fmla="*/ 505 w 516"/>
              <a:gd name="T3" fmla="*/ 10 h 173"/>
              <a:gd name="T4" fmla="*/ 480 w 516"/>
              <a:gd name="T5" fmla="*/ 47 h 173"/>
              <a:gd name="T6" fmla="*/ 451 w 516"/>
              <a:gd name="T7" fmla="*/ 83 h 173"/>
              <a:gd name="T8" fmla="*/ 418 w 516"/>
              <a:gd name="T9" fmla="*/ 110 h 173"/>
              <a:gd name="T10" fmla="*/ 382 w 516"/>
              <a:gd name="T11" fmla="*/ 133 h 173"/>
              <a:gd name="T12" fmla="*/ 346 w 516"/>
              <a:gd name="T13" fmla="*/ 148 h 173"/>
              <a:gd name="T14" fmla="*/ 309 w 516"/>
              <a:gd name="T15" fmla="*/ 160 h 173"/>
              <a:gd name="T16" fmla="*/ 273 w 516"/>
              <a:gd name="T17" fmla="*/ 164 h 173"/>
              <a:gd name="T18" fmla="*/ 234 w 516"/>
              <a:gd name="T19" fmla="*/ 166 h 173"/>
              <a:gd name="T20" fmla="*/ 198 w 516"/>
              <a:gd name="T21" fmla="*/ 162 h 173"/>
              <a:gd name="T22" fmla="*/ 161 w 516"/>
              <a:gd name="T23" fmla="*/ 154 h 173"/>
              <a:gd name="T24" fmla="*/ 130 w 516"/>
              <a:gd name="T25" fmla="*/ 146 h 173"/>
              <a:gd name="T26" fmla="*/ 98 w 516"/>
              <a:gd name="T27" fmla="*/ 135 h 173"/>
              <a:gd name="T28" fmla="*/ 69 w 516"/>
              <a:gd name="T29" fmla="*/ 121 h 173"/>
              <a:gd name="T30" fmla="*/ 44 w 516"/>
              <a:gd name="T31" fmla="*/ 108 h 173"/>
              <a:gd name="T32" fmla="*/ 23 w 516"/>
              <a:gd name="T33" fmla="*/ 95 h 173"/>
              <a:gd name="T34" fmla="*/ 13 w 516"/>
              <a:gd name="T35" fmla="*/ 87 h 173"/>
              <a:gd name="T36" fmla="*/ 2 w 516"/>
              <a:gd name="T37" fmla="*/ 89 h 173"/>
              <a:gd name="T38" fmla="*/ 19 w 516"/>
              <a:gd name="T39" fmla="*/ 102 h 173"/>
              <a:gd name="T40" fmla="*/ 40 w 516"/>
              <a:gd name="T41" fmla="*/ 116 h 173"/>
              <a:gd name="T42" fmla="*/ 65 w 516"/>
              <a:gd name="T43" fmla="*/ 129 h 173"/>
              <a:gd name="T44" fmla="*/ 94 w 516"/>
              <a:gd name="T45" fmla="*/ 143 h 173"/>
              <a:gd name="T46" fmla="*/ 127 w 516"/>
              <a:gd name="T47" fmla="*/ 154 h 173"/>
              <a:gd name="T48" fmla="*/ 161 w 516"/>
              <a:gd name="T49" fmla="*/ 162 h 173"/>
              <a:gd name="T50" fmla="*/ 198 w 516"/>
              <a:gd name="T51" fmla="*/ 169 h 173"/>
              <a:gd name="T52" fmla="*/ 234 w 516"/>
              <a:gd name="T53" fmla="*/ 173 h 173"/>
              <a:gd name="T54" fmla="*/ 273 w 516"/>
              <a:gd name="T55" fmla="*/ 171 h 173"/>
              <a:gd name="T56" fmla="*/ 309 w 516"/>
              <a:gd name="T57" fmla="*/ 167 h 173"/>
              <a:gd name="T58" fmla="*/ 349 w 516"/>
              <a:gd name="T59" fmla="*/ 156 h 173"/>
              <a:gd name="T60" fmla="*/ 386 w 516"/>
              <a:gd name="T61" fmla="*/ 141 h 173"/>
              <a:gd name="T62" fmla="*/ 422 w 516"/>
              <a:gd name="T63" fmla="*/ 118 h 173"/>
              <a:gd name="T64" fmla="*/ 455 w 516"/>
              <a:gd name="T65" fmla="*/ 87 h 173"/>
              <a:gd name="T66" fmla="*/ 488 w 516"/>
              <a:gd name="T67" fmla="*/ 50 h 173"/>
              <a:gd name="T68" fmla="*/ 516 w 516"/>
              <a:gd name="T69" fmla="*/ 6 h 173"/>
              <a:gd name="T70" fmla="*/ 516 w 516"/>
              <a:gd name="T71" fmla="*/ 2 h 173"/>
              <a:gd name="T72" fmla="*/ 514 w 516"/>
              <a:gd name="T73" fmla="*/ 0 h 173"/>
              <a:gd name="T74" fmla="*/ 513 w 516"/>
              <a:gd name="T75" fmla="*/ 0 h 173"/>
              <a:gd name="T76" fmla="*/ 4 w 516"/>
              <a:gd name="T77" fmla="*/ 81 h 173"/>
              <a:gd name="T78" fmla="*/ 2 w 516"/>
              <a:gd name="T79" fmla="*/ 81 h 173"/>
              <a:gd name="T80" fmla="*/ 0 w 516"/>
              <a:gd name="T81" fmla="*/ 83 h 173"/>
              <a:gd name="T82" fmla="*/ 0 w 516"/>
              <a:gd name="T83" fmla="*/ 87 h 173"/>
              <a:gd name="T84" fmla="*/ 2 w 516"/>
              <a:gd name="T85" fmla="*/ 89 h 173"/>
              <a:gd name="T86" fmla="*/ 13 w 516"/>
              <a:gd name="T87" fmla="*/ 87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16" h="173">
                <a:moveTo>
                  <a:pt x="13" y="87"/>
                </a:moveTo>
                <a:lnTo>
                  <a:pt x="505" y="10"/>
                </a:lnTo>
                <a:lnTo>
                  <a:pt x="480" y="47"/>
                </a:lnTo>
                <a:lnTo>
                  <a:pt x="451" y="83"/>
                </a:lnTo>
                <a:lnTo>
                  <a:pt x="418" y="110"/>
                </a:lnTo>
                <a:lnTo>
                  <a:pt x="382" y="133"/>
                </a:lnTo>
                <a:lnTo>
                  <a:pt x="346" y="148"/>
                </a:lnTo>
                <a:lnTo>
                  <a:pt x="309" y="160"/>
                </a:lnTo>
                <a:lnTo>
                  <a:pt x="273" y="164"/>
                </a:lnTo>
                <a:lnTo>
                  <a:pt x="234" y="166"/>
                </a:lnTo>
                <a:lnTo>
                  <a:pt x="198" y="162"/>
                </a:lnTo>
                <a:lnTo>
                  <a:pt x="161" y="154"/>
                </a:lnTo>
                <a:lnTo>
                  <a:pt x="130" y="146"/>
                </a:lnTo>
                <a:lnTo>
                  <a:pt x="98" y="135"/>
                </a:lnTo>
                <a:lnTo>
                  <a:pt x="69" y="121"/>
                </a:lnTo>
                <a:lnTo>
                  <a:pt x="44" y="108"/>
                </a:lnTo>
                <a:lnTo>
                  <a:pt x="23" y="95"/>
                </a:lnTo>
                <a:lnTo>
                  <a:pt x="13" y="87"/>
                </a:lnTo>
                <a:lnTo>
                  <a:pt x="2" y="89"/>
                </a:lnTo>
                <a:lnTo>
                  <a:pt x="19" y="102"/>
                </a:lnTo>
                <a:lnTo>
                  <a:pt x="40" y="116"/>
                </a:lnTo>
                <a:lnTo>
                  <a:pt x="65" y="129"/>
                </a:lnTo>
                <a:lnTo>
                  <a:pt x="94" y="143"/>
                </a:lnTo>
                <a:lnTo>
                  <a:pt x="127" y="154"/>
                </a:lnTo>
                <a:lnTo>
                  <a:pt x="161" y="162"/>
                </a:lnTo>
                <a:lnTo>
                  <a:pt x="198" y="169"/>
                </a:lnTo>
                <a:lnTo>
                  <a:pt x="234" y="173"/>
                </a:lnTo>
                <a:lnTo>
                  <a:pt x="273" y="171"/>
                </a:lnTo>
                <a:lnTo>
                  <a:pt x="309" y="167"/>
                </a:lnTo>
                <a:lnTo>
                  <a:pt x="349" y="156"/>
                </a:lnTo>
                <a:lnTo>
                  <a:pt x="386" y="141"/>
                </a:lnTo>
                <a:lnTo>
                  <a:pt x="422" y="118"/>
                </a:lnTo>
                <a:lnTo>
                  <a:pt x="455" y="87"/>
                </a:lnTo>
                <a:lnTo>
                  <a:pt x="488" y="50"/>
                </a:lnTo>
                <a:lnTo>
                  <a:pt x="516" y="6"/>
                </a:lnTo>
                <a:lnTo>
                  <a:pt x="516" y="2"/>
                </a:lnTo>
                <a:lnTo>
                  <a:pt x="514" y="0"/>
                </a:lnTo>
                <a:lnTo>
                  <a:pt x="513" y="0"/>
                </a:lnTo>
                <a:lnTo>
                  <a:pt x="4" y="81"/>
                </a:lnTo>
                <a:lnTo>
                  <a:pt x="2" y="81"/>
                </a:lnTo>
                <a:lnTo>
                  <a:pt x="0" y="83"/>
                </a:lnTo>
                <a:lnTo>
                  <a:pt x="0" y="87"/>
                </a:lnTo>
                <a:lnTo>
                  <a:pt x="2" y="89"/>
                </a:lnTo>
                <a:lnTo>
                  <a:pt x="13" y="8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" name="Freeform 66"/>
          <p:cNvSpPr>
            <a:spLocks/>
          </p:cNvSpPr>
          <p:nvPr/>
        </p:nvSpPr>
        <p:spPr bwMode="auto">
          <a:xfrm>
            <a:off x="6397921" y="1966342"/>
            <a:ext cx="1733550" cy="1231900"/>
          </a:xfrm>
          <a:custGeom>
            <a:avLst/>
            <a:gdLst>
              <a:gd name="T0" fmla="*/ 0 w 867"/>
              <a:gd name="T1" fmla="*/ 167 h 632"/>
              <a:gd name="T2" fmla="*/ 864 w 867"/>
              <a:gd name="T3" fmla="*/ 4 h 632"/>
              <a:gd name="T4" fmla="*/ 862 w 867"/>
              <a:gd name="T5" fmla="*/ 235 h 632"/>
              <a:gd name="T6" fmla="*/ 800 w 867"/>
              <a:gd name="T7" fmla="*/ 632 h 632"/>
              <a:gd name="T8" fmla="*/ 804 w 867"/>
              <a:gd name="T9" fmla="*/ 632 h 632"/>
              <a:gd name="T10" fmla="*/ 866 w 867"/>
              <a:gd name="T11" fmla="*/ 235 h 632"/>
              <a:gd name="T12" fmla="*/ 867 w 867"/>
              <a:gd name="T13" fmla="*/ 2 h 632"/>
              <a:gd name="T14" fmla="*/ 866 w 867"/>
              <a:gd name="T15" fmla="*/ 0 h 632"/>
              <a:gd name="T16" fmla="*/ 0 w 867"/>
              <a:gd name="T17" fmla="*/ 163 h 632"/>
              <a:gd name="T18" fmla="*/ 0 w 867"/>
              <a:gd name="T19" fmla="*/ 167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67" h="632">
                <a:moveTo>
                  <a:pt x="0" y="167"/>
                </a:moveTo>
                <a:lnTo>
                  <a:pt x="864" y="4"/>
                </a:lnTo>
                <a:lnTo>
                  <a:pt x="862" y="235"/>
                </a:lnTo>
                <a:lnTo>
                  <a:pt x="800" y="632"/>
                </a:lnTo>
                <a:lnTo>
                  <a:pt x="804" y="632"/>
                </a:lnTo>
                <a:lnTo>
                  <a:pt x="866" y="235"/>
                </a:lnTo>
                <a:lnTo>
                  <a:pt x="867" y="2"/>
                </a:lnTo>
                <a:lnTo>
                  <a:pt x="866" y="0"/>
                </a:lnTo>
                <a:lnTo>
                  <a:pt x="0" y="163"/>
                </a:lnTo>
                <a:lnTo>
                  <a:pt x="0" y="16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2" name="Rectangle 69"/>
          <p:cNvSpPr>
            <a:spLocks noChangeArrowheads="1"/>
          </p:cNvSpPr>
          <p:nvPr/>
        </p:nvSpPr>
        <p:spPr bwMode="auto">
          <a:xfrm>
            <a:off x="6123283" y="1855217"/>
            <a:ext cx="587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de-DE" sz="1600">
                <a:solidFill>
                  <a:srgbClr val="000000"/>
                </a:solidFill>
              </a:rPr>
              <a:t> </a:t>
            </a:r>
            <a:endParaRPr lang="de-DE" sz="1600"/>
          </a:p>
        </p:txBody>
      </p:sp>
      <p:sp>
        <p:nvSpPr>
          <p:cNvPr id="23" name="Rectangle 70"/>
          <p:cNvSpPr>
            <a:spLocks noChangeArrowheads="1"/>
          </p:cNvSpPr>
          <p:nvPr/>
        </p:nvSpPr>
        <p:spPr bwMode="auto">
          <a:xfrm>
            <a:off x="6301083" y="1944117"/>
            <a:ext cx="15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endParaRPr lang="en-GB" sz="1600"/>
          </a:p>
        </p:txBody>
      </p:sp>
      <p:sp>
        <p:nvSpPr>
          <p:cNvPr id="24" name="Rectangle 71"/>
          <p:cNvSpPr>
            <a:spLocks noChangeArrowheads="1"/>
          </p:cNvSpPr>
          <p:nvPr/>
        </p:nvSpPr>
        <p:spPr bwMode="auto">
          <a:xfrm>
            <a:off x="6448721" y="1828230"/>
            <a:ext cx="57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de-DE" sz="1600">
                <a:solidFill>
                  <a:srgbClr val="000000"/>
                </a:solidFill>
              </a:rPr>
              <a:t> </a:t>
            </a:r>
            <a:endParaRPr lang="de-DE" sz="1600"/>
          </a:p>
        </p:txBody>
      </p:sp>
      <p:sp>
        <p:nvSpPr>
          <p:cNvPr id="25" name="Rectangle 72"/>
          <p:cNvSpPr>
            <a:spLocks noChangeArrowheads="1"/>
          </p:cNvSpPr>
          <p:nvPr/>
        </p:nvSpPr>
        <p:spPr bwMode="auto">
          <a:xfrm>
            <a:off x="7491708" y="2737867"/>
            <a:ext cx="15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endParaRPr lang="en-GB" sz="1600"/>
          </a:p>
        </p:txBody>
      </p:sp>
      <p:sp>
        <p:nvSpPr>
          <p:cNvPr id="26" name="Rectangle 73"/>
          <p:cNvSpPr>
            <a:spLocks noChangeArrowheads="1"/>
          </p:cNvSpPr>
          <p:nvPr/>
        </p:nvSpPr>
        <p:spPr bwMode="auto">
          <a:xfrm>
            <a:off x="7667921" y="2828355"/>
            <a:ext cx="587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de-DE" sz="1600">
                <a:solidFill>
                  <a:srgbClr val="000000"/>
                </a:solidFill>
              </a:rPr>
              <a:t> </a:t>
            </a:r>
            <a:endParaRPr lang="de-DE" sz="1600"/>
          </a:p>
        </p:txBody>
      </p:sp>
      <p:sp>
        <p:nvSpPr>
          <p:cNvPr id="27" name="Rectangle 74"/>
          <p:cNvSpPr>
            <a:spLocks noChangeArrowheads="1"/>
          </p:cNvSpPr>
          <p:nvPr/>
        </p:nvSpPr>
        <p:spPr bwMode="auto">
          <a:xfrm>
            <a:off x="8180683" y="1823467"/>
            <a:ext cx="57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de-DE" sz="1600">
                <a:solidFill>
                  <a:srgbClr val="000000"/>
                </a:solidFill>
              </a:rPr>
              <a:t> </a:t>
            </a:r>
            <a:endParaRPr lang="de-DE" sz="1600"/>
          </a:p>
        </p:txBody>
      </p:sp>
      <p:sp>
        <p:nvSpPr>
          <p:cNvPr id="28" name="Rectangle 75"/>
          <p:cNvSpPr>
            <a:spLocks noChangeArrowheads="1"/>
          </p:cNvSpPr>
          <p:nvPr/>
        </p:nvSpPr>
        <p:spPr bwMode="auto">
          <a:xfrm>
            <a:off x="8352133" y="1913955"/>
            <a:ext cx="15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endParaRPr lang="en-GB" sz="1600"/>
          </a:p>
        </p:txBody>
      </p:sp>
      <p:sp>
        <p:nvSpPr>
          <p:cNvPr id="29" name="Rectangle 76"/>
          <p:cNvSpPr>
            <a:spLocks noChangeArrowheads="1"/>
          </p:cNvSpPr>
          <p:nvPr/>
        </p:nvSpPr>
        <p:spPr bwMode="auto">
          <a:xfrm>
            <a:off x="8536283" y="1802830"/>
            <a:ext cx="587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de-DE" sz="1600">
                <a:solidFill>
                  <a:srgbClr val="000000"/>
                </a:solidFill>
              </a:rPr>
              <a:t> </a:t>
            </a:r>
            <a:endParaRPr lang="de-DE" sz="1600"/>
          </a:p>
        </p:txBody>
      </p:sp>
      <p:sp>
        <p:nvSpPr>
          <p:cNvPr id="34" name="Rectangle 81"/>
          <p:cNvSpPr>
            <a:spLocks noChangeArrowheads="1"/>
          </p:cNvSpPr>
          <p:nvPr/>
        </p:nvSpPr>
        <p:spPr bwMode="auto">
          <a:xfrm>
            <a:off x="6969421" y="1240855"/>
            <a:ext cx="1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endParaRPr lang="en-GB" sz="1600"/>
          </a:p>
        </p:txBody>
      </p:sp>
      <p:sp>
        <p:nvSpPr>
          <p:cNvPr id="35" name="Rectangle 82"/>
          <p:cNvSpPr>
            <a:spLocks noChangeArrowheads="1"/>
          </p:cNvSpPr>
          <p:nvPr/>
        </p:nvSpPr>
        <p:spPr bwMode="auto">
          <a:xfrm>
            <a:off x="7145633" y="1329755"/>
            <a:ext cx="15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endParaRPr lang="en-GB" sz="1600"/>
          </a:p>
        </p:txBody>
      </p:sp>
      <p:sp>
        <p:nvSpPr>
          <p:cNvPr id="38" name="Freeform 85"/>
          <p:cNvSpPr>
            <a:spLocks/>
          </p:cNvSpPr>
          <p:nvPr/>
        </p:nvSpPr>
        <p:spPr bwMode="auto">
          <a:xfrm>
            <a:off x="6502696" y="1831405"/>
            <a:ext cx="1627187" cy="358775"/>
          </a:xfrm>
          <a:custGeom>
            <a:avLst/>
            <a:gdLst>
              <a:gd name="T0" fmla="*/ 813 w 813"/>
              <a:gd name="T1" fmla="*/ 71 h 184"/>
              <a:gd name="T2" fmla="*/ 811 w 813"/>
              <a:gd name="T3" fmla="*/ 73 h 184"/>
              <a:gd name="T4" fmla="*/ 803 w 813"/>
              <a:gd name="T5" fmla="*/ 75 h 184"/>
              <a:gd name="T6" fmla="*/ 791 w 813"/>
              <a:gd name="T7" fmla="*/ 81 h 184"/>
              <a:gd name="T8" fmla="*/ 778 w 813"/>
              <a:gd name="T9" fmla="*/ 88 h 184"/>
              <a:gd name="T10" fmla="*/ 759 w 813"/>
              <a:gd name="T11" fmla="*/ 96 h 184"/>
              <a:gd name="T12" fmla="*/ 738 w 813"/>
              <a:gd name="T13" fmla="*/ 104 h 184"/>
              <a:gd name="T14" fmla="*/ 686 w 813"/>
              <a:gd name="T15" fmla="*/ 125 h 184"/>
              <a:gd name="T16" fmla="*/ 628 w 813"/>
              <a:gd name="T17" fmla="*/ 144 h 184"/>
              <a:gd name="T18" fmla="*/ 563 w 813"/>
              <a:gd name="T19" fmla="*/ 163 h 184"/>
              <a:gd name="T20" fmla="*/ 496 w 813"/>
              <a:gd name="T21" fmla="*/ 177 h 184"/>
              <a:gd name="T22" fmla="*/ 430 w 813"/>
              <a:gd name="T23" fmla="*/ 184 h 184"/>
              <a:gd name="T24" fmla="*/ 388 w 813"/>
              <a:gd name="T25" fmla="*/ 184 h 184"/>
              <a:gd name="T26" fmla="*/ 369 w 813"/>
              <a:gd name="T27" fmla="*/ 183 h 184"/>
              <a:gd name="T28" fmla="*/ 348 w 813"/>
              <a:gd name="T29" fmla="*/ 183 h 184"/>
              <a:gd name="T30" fmla="*/ 294 w 813"/>
              <a:gd name="T31" fmla="*/ 179 h 184"/>
              <a:gd name="T32" fmla="*/ 231 w 813"/>
              <a:gd name="T33" fmla="*/ 175 h 184"/>
              <a:gd name="T34" fmla="*/ 162 w 813"/>
              <a:gd name="T35" fmla="*/ 167 h 184"/>
              <a:gd name="T36" fmla="*/ 85 w 813"/>
              <a:gd name="T37" fmla="*/ 160 h 184"/>
              <a:gd name="T38" fmla="*/ 4 w 813"/>
              <a:gd name="T39" fmla="*/ 150 h 184"/>
              <a:gd name="T40" fmla="*/ 8 w 813"/>
              <a:gd name="T41" fmla="*/ 146 h 184"/>
              <a:gd name="T42" fmla="*/ 10 w 813"/>
              <a:gd name="T43" fmla="*/ 136 h 184"/>
              <a:gd name="T44" fmla="*/ 8 w 813"/>
              <a:gd name="T45" fmla="*/ 131 h 184"/>
              <a:gd name="T46" fmla="*/ 4 w 813"/>
              <a:gd name="T47" fmla="*/ 125 h 184"/>
              <a:gd name="T48" fmla="*/ 2 w 813"/>
              <a:gd name="T49" fmla="*/ 117 h 184"/>
              <a:gd name="T50" fmla="*/ 0 w 813"/>
              <a:gd name="T51" fmla="*/ 108 h 184"/>
              <a:gd name="T52" fmla="*/ 8 w 813"/>
              <a:gd name="T53" fmla="*/ 92 h 184"/>
              <a:gd name="T54" fmla="*/ 6 w 813"/>
              <a:gd name="T55" fmla="*/ 85 h 184"/>
              <a:gd name="T56" fmla="*/ 2 w 813"/>
              <a:gd name="T57" fmla="*/ 77 h 184"/>
              <a:gd name="T58" fmla="*/ 4 w 813"/>
              <a:gd name="T59" fmla="*/ 64 h 184"/>
              <a:gd name="T60" fmla="*/ 131 w 813"/>
              <a:gd name="T61" fmla="*/ 87 h 184"/>
              <a:gd name="T62" fmla="*/ 190 w 813"/>
              <a:gd name="T63" fmla="*/ 96 h 184"/>
              <a:gd name="T64" fmla="*/ 248 w 813"/>
              <a:gd name="T65" fmla="*/ 102 h 184"/>
              <a:gd name="T66" fmla="*/ 302 w 813"/>
              <a:gd name="T67" fmla="*/ 106 h 184"/>
              <a:gd name="T68" fmla="*/ 350 w 813"/>
              <a:gd name="T69" fmla="*/ 108 h 184"/>
              <a:gd name="T70" fmla="*/ 392 w 813"/>
              <a:gd name="T71" fmla="*/ 108 h 184"/>
              <a:gd name="T72" fmla="*/ 427 w 813"/>
              <a:gd name="T73" fmla="*/ 104 h 184"/>
              <a:gd name="T74" fmla="*/ 465 w 813"/>
              <a:gd name="T75" fmla="*/ 98 h 184"/>
              <a:gd name="T76" fmla="*/ 507 w 813"/>
              <a:gd name="T77" fmla="*/ 88 h 184"/>
              <a:gd name="T78" fmla="*/ 594 w 813"/>
              <a:gd name="T79" fmla="*/ 64 h 184"/>
              <a:gd name="T80" fmla="*/ 676 w 813"/>
              <a:gd name="T81" fmla="*/ 35 h 184"/>
              <a:gd name="T82" fmla="*/ 713 w 813"/>
              <a:gd name="T83" fmla="*/ 17 h 184"/>
              <a:gd name="T84" fmla="*/ 747 w 813"/>
              <a:gd name="T85" fmla="*/ 0 h 184"/>
              <a:gd name="T86" fmla="*/ 813 w 813"/>
              <a:gd name="T87" fmla="*/ 71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13" h="184">
                <a:moveTo>
                  <a:pt x="813" y="71"/>
                </a:moveTo>
                <a:lnTo>
                  <a:pt x="811" y="73"/>
                </a:lnTo>
                <a:lnTo>
                  <a:pt x="803" y="75"/>
                </a:lnTo>
                <a:lnTo>
                  <a:pt x="791" y="81"/>
                </a:lnTo>
                <a:lnTo>
                  <a:pt x="778" y="88"/>
                </a:lnTo>
                <a:lnTo>
                  <a:pt x="759" y="96"/>
                </a:lnTo>
                <a:lnTo>
                  <a:pt x="738" y="104"/>
                </a:lnTo>
                <a:lnTo>
                  <a:pt x="686" y="125"/>
                </a:lnTo>
                <a:lnTo>
                  <a:pt x="628" y="144"/>
                </a:lnTo>
                <a:lnTo>
                  <a:pt x="563" y="163"/>
                </a:lnTo>
                <a:lnTo>
                  <a:pt x="496" y="177"/>
                </a:lnTo>
                <a:lnTo>
                  <a:pt x="430" y="184"/>
                </a:lnTo>
                <a:lnTo>
                  <a:pt x="388" y="184"/>
                </a:lnTo>
                <a:lnTo>
                  <a:pt x="369" y="183"/>
                </a:lnTo>
                <a:lnTo>
                  <a:pt x="348" y="183"/>
                </a:lnTo>
                <a:lnTo>
                  <a:pt x="294" y="179"/>
                </a:lnTo>
                <a:lnTo>
                  <a:pt x="231" y="175"/>
                </a:lnTo>
                <a:lnTo>
                  <a:pt x="162" y="167"/>
                </a:lnTo>
                <a:lnTo>
                  <a:pt x="85" y="160"/>
                </a:lnTo>
                <a:lnTo>
                  <a:pt x="4" y="150"/>
                </a:lnTo>
                <a:lnTo>
                  <a:pt x="8" y="146"/>
                </a:lnTo>
                <a:lnTo>
                  <a:pt x="10" y="136"/>
                </a:lnTo>
                <a:lnTo>
                  <a:pt x="8" y="131"/>
                </a:lnTo>
                <a:lnTo>
                  <a:pt x="4" y="125"/>
                </a:lnTo>
                <a:lnTo>
                  <a:pt x="2" y="117"/>
                </a:lnTo>
                <a:lnTo>
                  <a:pt x="0" y="108"/>
                </a:lnTo>
                <a:lnTo>
                  <a:pt x="8" y="92"/>
                </a:lnTo>
                <a:lnTo>
                  <a:pt x="6" y="85"/>
                </a:lnTo>
                <a:lnTo>
                  <a:pt x="2" y="77"/>
                </a:lnTo>
                <a:lnTo>
                  <a:pt x="4" y="64"/>
                </a:lnTo>
                <a:lnTo>
                  <a:pt x="131" y="87"/>
                </a:lnTo>
                <a:lnTo>
                  <a:pt x="190" y="96"/>
                </a:lnTo>
                <a:lnTo>
                  <a:pt x="248" y="102"/>
                </a:lnTo>
                <a:lnTo>
                  <a:pt x="302" y="106"/>
                </a:lnTo>
                <a:lnTo>
                  <a:pt x="350" y="108"/>
                </a:lnTo>
                <a:lnTo>
                  <a:pt x="392" y="108"/>
                </a:lnTo>
                <a:lnTo>
                  <a:pt x="427" y="104"/>
                </a:lnTo>
                <a:lnTo>
                  <a:pt x="465" y="98"/>
                </a:lnTo>
                <a:lnTo>
                  <a:pt x="507" y="88"/>
                </a:lnTo>
                <a:lnTo>
                  <a:pt x="594" y="64"/>
                </a:lnTo>
                <a:lnTo>
                  <a:pt x="676" y="35"/>
                </a:lnTo>
                <a:lnTo>
                  <a:pt x="713" y="17"/>
                </a:lnTo>
                <a:lnTo>
                  <a:pt x="747" y="0"/>
                </a:lnTo>
                <a:lnTo>
                  <a:pt x="813" y="71"/>
                </a:lnTo>
                <a:close/>
              </a:path>
            </a:pathLst>
          </a:custGeom>
          <a:solidFill>
            <a:srgbClr val="FFA2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" name="Freeform 86"/>
          <p:cNvSpPr>
            <a:spLocks/>
          </p:cNvSpPr>
          <p:nvPr/>
        </p:nvSpPr>
        <p:spPr bwMode="auto">
          <a:xfrm>
            <a:off x="6494758" y="1823467"/>
            <a:ext cx="1641475" cy="374650"/>
          </a:xfrm>
          <a:custGeom>
            <a:avLst/>
            <a:gdLst>
              <a:gd name="T0" fmla="*/ 813 w 820"/>
              <a:gd name="T1" fmla="*/ 73 h 192"/>
              <a:gd name="T2" fmla="*/ 794 w 820"/>
              <a:gd name="T3" fmla="*/ 81 h 192"/>
              <a:gd name="T4" fmla="*/ 761 w 820"/>
              <a:gd name="T5" fmla="*/ 96 h 192"/>
              <a:gd name="T6" fmla="*/ 688 w 820"/>
              <a:gd name="T7" fmla="*/ 125 h 192"/>
              <a:gd name="T8" fmla="*/ 567 w 820"/>
              <a:gd name="T9" fmla="*/ 164 h 192"/>
              <a:gd name="T10" fmla="*/ 434 w 820"/>
              <a:gd name="T11" fmla="*/ 185 h 192"/>
              <a:gd name="T12" fmla="*/ 373 w 820"/>
              <a:gd name="T13" fmla="*/ 183 h 192"/>
              <a:gd name="T14" fmla="*/ 298 w 820"/>
              <a:gd name="T15" fmla="*/ 179 h 192"/>
              <a:gd name="T16" fmla="*/ 166 w 820"/>
              <a:gd name="T17" fmla="*/ 167 h 192"/>
              <a:gd name="T18" fmla="*/ 10 w 820"/>
              <a:gd name="T19" fmla="*/ 154 h 192"/>
              <a:gd name="T20" fmla="*/ 16 w 820"/>
              <a:gd name="T21" fmla="*/ 152 h 192"/>
              <a:gd name="T22" fmla="*/ 18 w 820"/>
              <a:gd name="T23" fmla="*/ 140 h 192"/>
              <a:gd name="T24" fmla="*/ 16 w 820"/>
              <a:gd name="T25" fmla="*/ 133 h 192"/>
              <a:gd name="T26" fmla="*/ 10 w 820"/>
              <a:gd name="T27" fmla="*/ 121 h 192"/>
              <a:gd name="T28" fmla="*/ 16 w 820"/>
              <a:gd name="T29" fmla="*/ 98 h 192"/>
              <a:gd name="T30" fmla="*/ 14 w 820"/>
              <a:gd name="T31" fmla="*/ 87 h 192"/>
              <a:gd name="T32" fmla="*/ 12 w 820"/>
              <a:gd name="T33" fmla="*/ 71 h 192"/>
              <a:gd name="T34" fmla="*/ 194 w 820"/>
              <a:gd name="T35" fmla="*/ 104 h 192"/>
              <a:gd name="T36" fmla="*/ 306 w 820"/>
              <a:gd name="T37" fmla="*/ 114 h 192"/>
              <a:gd name="T38" fmla="*/ 396 w 820"/>
              <a:gd name="T39" fmla="*/ 116 h 192"/>
              <a:gd name="T40" fmla="*/ 469 w 820"/>
              <a:gd name="T41" fmla="*/ 106 h 192"/>
              <a:gd name="T42" fmla="*/ 600 w 820"/>
              <a:gd name="T43" fmla="*/ 71 h 192"/>
              <a:gd name="T44" fmla="*/ 719 w 820"/>
              <a:gd name="T45" fmla="*/ 25 h 192"/>
              <a:gd name="T46" fmla="*/ 815 w 820"/>
              <a:gd name="T47" fmla="*/ 75 h 192"/>
              <a:gd name="T48" fmla="*/ 753 w 820"/>
              <a:gd name="T49" fmla="*/ 2 h 192"/>
              <a:gd name="T50" fmla="*/ 749 w 820"/>
              <a:gd name="T51" fmla="*/ 0 h 192"/>
              <a:gd name="T52" fmla="*/ 678 w 820"/>
              <a:gd name="T53" fmla="*/ 35 h 192"/>
              <a:gd name="T54" fmla="*/ 511 w 820"/>
              <a:gd name="T55" fmla="*/ 89 h 192"/>
              <a:gd name="T56" fmla="*/ 431 w 820"/>
              <a:gd name="T57" fmla="*/ 104 h 192"/>
              <a:gd name="T58" fmla="*/ 354 w 820"/>
              <a:gd name="T59" fmla="*/ 108 h 192"/>
              <a:gd name="T60" fmla="*/ 252 w 820"/>
              <a:gd name="T61" fmla="*/ 102 h 192"/>
              <a:gd name="T62" fmla="*/ 135 w 820"/>
              <a:gd name="T63" fmla="*/ 87 h 192"/>
              <a:gd name="T64" fmla="*/ 6 w 820"/>
              <a:gd name="T65" fmla="*/ 64 h 192"/>
              <a:gd name="T66" fmla="*/ 4 w 820"/>
              <a:gd name="T67" fmla="*/ 68 h 192"/>
              <a:gd name="T68" fmla="*/ 2 w 820"/>
              <a:gd name="T69" fmla="*/ 83 h 192"/>
              <a:gd name="T70" fmla="*/ 8 w 820"/>
              <a:gd name="T71" fmla="*/ 96 h 192"/>
              <a:gd name="T72" fmla="*/ 0 w 820"/>
              <a:gd name="T73" fmla="*/ 112 h 192"/>
              <a:gd name="T74" fmla="*/ 4 w 820"/>
              <a:gd name="T75" fmla="*/ 129 h 192"/>
              <a:gd name="T76" fmla="*/ 8 w 820"/>
              <a:gd name="T77" fmla="*/ 137 h 192"/>
              <a:gd name="T78" fmla="*/ 8 w 820"/>
              <a:gd name="T79" fmla="*/ 148 h 192"/>
              <a:gd name="T80" fmla="*/ 4 w 820"/>
              <a:gd name="T81" fmla="*/ 152 h 192"/>
              <a:gd name="T82" fmla="*/ 6 w 820"/>
              <a:gd name="T83" fmla="*/ 158 h 192"/>
              <a:gd name="T84" fmla="*/ 89 w 820"/>
              <a:gd name="T85" fmla="*/ 167 h 192"/>
              <a:gd name="T86" fmla="*/ 235 w 820"/>
              <a:gd name="T87" fmla="*/ 183 h 192"/>
              <a:gd name="T88" fmla="*/ 352 w 820"/>
              <a:gd name="T89" fmla="*/ 190 h 192"/>
              <a:gd name="T90" fmla="*/ 392 w 820"/>
              <a:gd name="T91" fmla="*/ 192 h 192"/>
              <a:gd name="T92" fmla="*/ 500 w 820"/>
              <a:gd name="T93" fmla="*/ 185 h 192"/>
              <a:gd name="T94" fmla="*/ 634 w 820"/>
              <a:gd name="T95" fmla="*/ 152 h 192"/>
              <a:gd name="T96" fmla="*/ 744 w 820"/>
              <a:gd name="T97" fmla="*/ 112 h 192"/>
              <a:gd name="T98" fmla="*/ 784 w 820"/>
              <a:gd name="T99" fmla="*/ 96 h 192"/>
              <a:gd name="T100" fmla="*/ 809 w 820"/>
              <a:gd name="T101" fmla="*/ 83 h 192"/>
              <a:gd name="T102" fmla="*/ 817 w 820"/>
              <a:gd name="T103" fmla="*/ 81 h 192"/>
              <a:gd name="T104" fmla="*/ 818 w 820"/>
              <a:gd name="T105" fmla="*/ 77 h 192"/>
              <a:gd name="T106" fmla="*/ 820 w 820"/>
              <a:gd name="T107" fmla="*/ 73 h 192"/>
              <a:gd name="T108" fmla="*/ 815 w 820"/>
              <a:gd name="T109" fmla="*/ 7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20" h="192">
                <a:moveTo>
                  <a:pt x="815" y="75"/>
                </a:moveTo>
                <a:lnTo>
                  <a:pt x="813" y="73"/>
                </a:lnTo>
                <a:lnTo>
                  <a:pt x="805" y="75"/>
                </a:lnTo>
                <a:lnTo>
                  <a:pt x="794" y="81"/>
                </a:lnTo>
                <a:lnTo>
                  <a:pt x="780" y="89"/>
                </a:lnTo>
                <a:lnTo>
                  <a:pt x="761" y="96"/>
                </a:lnTo>
                <a:lnTo>
                  <a:pt x="740" y="104"/>
                </a:lnTo>
                <a:lnTo>
                  <a:pt x="688" y="125"/>
                </a:lnTo>
                <a:lnTo>
                  <a:pt x="630" y="144"/>
                </a:lnTo>
                <a:lnTo>
                  <a:pt x="567" y="164"/>
                </a:lnTo>
                <a:lnTo>
                  <a:pt x="500" y="177"/>
                </a:lnTo>
                <a:lnTo>
                  <a:pt x="434" y="185"/>
                </a:lnTo>
                <a:lnTo>
                  <a:pt x="392" y="185"/>
                </a:lnTo>
                <a:lnTo>
                  <a:pt x="373" y="183"/>
                </a:lnTo>
                <a:lnTo>
                  <a:pt x="352" y="183"/>
                </a:lnTo>
                <a:lnTo>
                  <a:pt x="298" y="179"/>
                </a:lnTo>
                <a:lnTo>
                  <a:pt x="235" y="175"/>
                </a:lnTo>
                <a:lnTo>
                  <a:pt x="166" y="167"/>
                </a:lnTo>
                <a:lnTo>
                  <a:pt x="89" y="160"/>
                </a:lnTo>
                <a:lnTo>
                  <a:pt x="10" y="154"/>
                </a:lnTo>
                <a:lnTo>
                  <a:pt x="14" y="152"/>
                </a:lnTo>
                <a:lnTo>
                  <a:pt x="16" y="152"/>
                </a:lnTo>
                <a:lnTo>
                  <a:pt x="16" y="150"/>
                </a:lnTo>
                <a:lnTo>
                  <a:pt x="18" y="140"/>
                </a:lnTo>
                <a:lnTo>
                  <a:pt x="18" y="139"/>
                </a:lnTo>
                <a:lnTo>
                  <a:pt x="16" y="133"/>
                </a:lnTo>
                <a:lnTo>
                  <a:pt x="12" y="127"/>
                </a:lnTo>
                <a:lnTo>
                  <a:pt x="10" y="121"/>
                </a:lnTo>
                <a:lnTo>
                  <a:pt x="8" y="112"/>
                </a:lnTo>
                <a:lnTo>
                  <a:pt x="16" y="98"/>
                </a:lnTo>
                <a:lnTo>
                  <a:pt x="16" y="96"/>
                </a:lnTo>
                <a:lnTo>
                  <a:pt x="14" y="87"/>
                </a:lnTo>
                <a:lnTo>
                  <a:pt x="10" y="81"/>
                </a:lnTo>
                <a:lnTo>
                  <a:pt x="12" y="71"/>
                </a:lnTo>
                <a:lnTo>
                  <a:pt x="135" y="94"/>
                </a:lnTo>
                <a:lnTo>
                  <a:pt x="194" y="104"/>
                </a:lnTo>
                <a:lnTo>
                  <a:pt x="252" y="110"/>
                </a:lnTo>
                <a:lnTo>
                  <a:pt x="306" y="114"/>
                </a:lnTo>
                <a:lnTo>
                  <a:pt x="354" y="116"/>
                </a:lnTo>
                <a:lnTo>
                  <a:pt x="396" y="116"/>
                </a:lnTo>
                <a:lnTo>
                  <a:pt x="431" y="112"/>
                </a:lnTo>
                <a:lnTo>
                  <a:pt x="469" y="106"/>
                </a:lnTo>
                <a:lnTo>
                  <a:pt x="513" y="96"/>
                </a:lnTo>
                <a:lnTo>
                  <a:pt x="600" y="71"/>
                </a:lnTo>
                <a:lnTo>
                  <a:pt x="682" y="43"/>
                </a:lnTo>
                <a:lnTo>
                  <a:pt x="719" y="25"/>
                </a:lnTo>
                <a:lnTo>
                  <a:pt x="751" y="8"/>
                </a:lnTo>
                <a:lnTo>
                  <a:pt x="815" y="75"/>
                </a:lnTo>
                <a:lnTo>
                  <a:pt x="818" y="73"/>
                </a:lnTo>
                <a:lnTo>
                  <a:pt x="753" y="2"/>
                </a:lnTo>
                <a:lnTo>
                  <a:pt x="753" y="0"/>
                </a:lnTo>
                <a:lnTo>
                  <a:pt x="749" y="0"/>
                </a:lnTo>
                <a:lnTo>
                  <a:pt x="715" y="18"/>
                </a:lnTo>
                <a:lnTo>
                  <a:pt x="678" y="35"/>
                </a:lnTo>
                <a:lnTo>
                  <a:pt x="596" y="64"/>
                </a:lnTo>
                <a:lnTo>
                  <a:pt x="511" y="89"/>
                </a:lnTo>
                <a:lnTo>
                  <a:pt x="469" y="98"/>
                </a:lnTo>
                <a:lnTo>
                  <a:pt x="431" y="104"/>
                </a:lnTo>
                <a:lnTo>
                  <a:pt x="396" y="108"/>
                </a:lnTo>
                <a:lnTo>
                  <a:pt x="354" y="108"/>
                </a:lnTo>
                <a:lnTo>
                  <a:pt x="306" y="106"/>
                </a:lnTo>
                <a:lnTo>
                  <a:pt x="252" y="102"/>
                </a:lnTo>
                <a:lnTo>
                  <a:pt x="194" y="96"/>
                </a:lnTo>
                <a:lnTo>
                  <a:pt x="135" y="87"/>
                </a:lnTo>
                <a:lnTo>
                  <a:pt x="8" y="64"/>
                </a:lnTo>
                <a:lnTo>
                  <a:pt x="6" y="64"/>
                </a:lnTo>
                <a:lnTo>
                  <a:pt x="4" y="66"/>
                </a:lnTo>
                <a:lnTo>
                  <a:pt x="4" y="68"/>
                </a:lnTo>
                <a:lnTo>
                  <a:pt x="2" y="81"/>
                </a:lnTo>
                <a:lnTo>
                  <a:pt x="2" y="83"/>
                </a:lnTo>
                <a:lnTo>
                  <a:pt x="6" y="91"/>
                </a:lnTo>
                <a:lnTo>
                  <a:pt x="8" y="96"/>
                </a:lnTo>
                <a:lnTo>
                  <a:pt x="0" y="110"/>
                </a:lnTo>
                <a:lnTo>
                  <a:pt x="0" y="112"/>
                </a:lnTo>
                <a:lnTo>
                  <a:pt x="2" y="121"/>
                </a:lnTo>
                <a:lnTo>
                  <a:pt x="4" y="129"/>
                </a:lnTo>
                <a:lnTo>
                  <a:pt x="4" y="131"/>
                </a:lnTo>
                <a:lnTo>
                  <a:pt x="8" y="137"/>
                </a:lnTo>
                <a:lnTo>
                  <a:pt x="10" y="140"/>
                </a:lnTo>
                <a:lnTo>
                  <a:pt x="8" y="148"/>
                </a:lnTo>
                <a:lnTo>
                  <a:pt x="6" y="152"/>
                </a:lnTo>
                <a:lnTo>
                  <a:pt x="4" y="152"/>
                </a:lnTo>
                <a:lnTo>
                  <a:pt x="4" y="156"/>
                </a:lnTo>
                <a:lnTo>
                  <a:pt x="6" y="158"/>
                </a:lnTo>
                <a:lnTo>
                  <a:pt x="8" y="158"/>
                </a:lnTo>
                <a:lnTo>
                  <a:pt x="89" y="167"/>
                </a:lnTo>
                <a:lnTo>
                  <a:pt x="166" y="175"/>
                </a:lnTo>
                <a:lnTo>
                  <a:pt x="235" y="183"/>
                </a:lnTo>
                <a:lnTo>
                  <a:pt x="298" y="187"/>
                </a:lnTo>
                <a:lnTo>
                  <a:pt x="352" y="190"/>
                </a:lnTo>
                <a:lnTo>
                  <a:pt x="373" y="190"/>
                </a:lnTo>
                <a:lnTo>
                  <a:pt x="392" y="192"/>
                </a:lnTo>
                <a:lnTo>
                  <a:pt x="434" y="192"/>
                </a:lnTo>
                <a:lnTo>
                  <a:pt x="500" y="185"/>
                </a:lnTo>
                <a:lnTo>
                  <a:pt x="567" y="171"/>
                </a:lnTo>
                <a:lnTo>
                  <a:pt x="634" y="152"/>
                </a:lnTo>
                <a:lnTo>
                  <a:pt x="692" y="133"/>
                </a:lnTo>
                <a:lnTo>
                  <a:pt x="744" y="112"/>
                </a:lnTo>
                <a:lnTo>
                  <a:pt x="765" y="104"/>
                </a:lnTo>
                <a:lnTo>
                  <a:pt x="784" y="96"/>
                </a:lnTo>
                <a:lnTo>
                  <a:pt x="797" y="89"/>
                </a:lnTo>
                <a:lnTo>
                  <a:pt x="809" y="83"/>
                </a:lnTo>
                <a:lnTo>
                  <a:pt x="815" y="81"/>
                </a:lnTo>
                <a:lnTo>
                  <a:pt x="817" y="81"/>
                </a:lnTo>
                <a:lnTo>
                  <a:pt x="817" y="79"/>
                </a:lnTo>
                <a:lnTo>
                  <a:pt x="818" y="77"/>
                </a:lnTo>
                <a:lnTo>
                  <a:pt x="820" y="77"/>
                </a:lnTo>
                <a:lnTo>
                  <a:pt x="820" y="73"/>
                </a:lnTo>
                <a:lnTo>
                  <a:pt x="818" y="73"/>
                </a:lnTo>
                <a:lnTo>
                  <a:pt x="815" y="7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0" name="Freeform 87"/>
          <p:cNvSpPr>
            <a:spLocks/>
          </p:cNvSpPr>
          <p:nvPr/>
        </p:nvSpPr>
        <p:spPr bwMode="auto">
          <a:xfrm>
            <a:off x="6512221" y="1936180"/>
            <a:ext cx="1617662" cy="254000"/>
          </a:xfrm>
          <a:custGeom>
            <a:avLst/>
            <a:gdLst>
              <a:gd name="T0" fmla="*/ 809 w 809"/>
              <a:gd name="T1" fmla="*/ 17 h 130"/>
              <a:gd name="T2" fmla="*/ 807 w 809"/>
              <a:gd name="T3" fmla="*/ 19 h 130"/>
              <a:gd name="T4" fmla="*/ 799 w 809"/>
              <a:gd name="T5" fmla="*/ 21 h 130"/>
              <a:gd name="T6" fmla="*/ 787 w 809"/>
              <a:gd name="T7" fmla="*/ 27 h 130"/>
              <a:gd name="T8" fmla="*/ 774 w 809"/>
              <a:gd name="T9" fmla="*/ 34 h 130"/>
              <a:gd name="T10" fmla="*/ 755 w 809"/>
              <a:gd name="T11" fmla="*/ 42 h 130"/>
              <a:gd name="T12" fmla="*/ 734 w 809"/>
              <a:gd name="T13" fmla="*/ 50 h 130"/>
              <a:gd name="T14" fmla="*/ 682 w 809"/>
              <a:gd name="T15" fmla="*/ 71 h 130"/>
              <a:gd name="T16" fmla="*/ 624 w 809"/>
              <a:gd name="T17" fmla="*/ 90 h 130"/>
              <a:gd name="T18" fmla="*/ 559 w 809"/>
              <a:gd name="T19" fmla="*/ 109 h 130"/>
              <a:gd name="T20" fmla="*/ 492 w 809"/>
              <a:gd name="T21" fmla="*/ 123 h 130"/>
              <a:gd name="T22" fmla="*/ 426 w 809"/>
              <a:gd name="T23" fmla="*/ 130 h 130"/>
              <a:gd name="T24" fmla="*/ 384 w 809"/>
              <a:gd name="T25" fmla="*/ 130 h 130"/>
              <a:gd name="T26" fmla="*/ 365 w 809"/>
              <a:gd name="T27" fmla="*/ 129 h 130"/>
              <a:gd name="T28" fmla="*/ 344 w 809"/>
              <a:gd name="T29" fmla="*/ 129 h 130"/>
              <a:gd name="T30" fmla="*/ 290 w 809"/>
              <a:gd name="T31" fmla="*/ 125 h 130"/>
              <a:gd name="T32" fmla="*/ 227 w 809"/>
              <a:gd name="T33" fmla="*/ 121 h 130"/>
              <a:gd name="T34" fmla="*/ 158 w 809"/>
              <a:gd name="T35" fmla="*/ 113 h 130"/>
              <a:gd name="T36" fmla="*/ 81 w 809"/>
              <a:gd name="T37" fmla="*/ 106 h 130"/>
              <a:gd name="T38" fmla="*/ 0 w 809"/>
              <a:gd name="T39" fmla="*/ 96 h 130"/>
              <a:gd name="T40" fmla="*/ 4 w 809"/>
              <a:gd name="T41" fmla="*/ 92 h 130"/>
              <a:gd name="T42" fmla="*/ 6 w 809"/>
              <a:gd name="T43" fmla="*/ 82 h 130"/>
              <a:gd name="T44" fmla="*/ 4 w 809"/>
              <a:gd name="T45" fmla="*/ 75 h 130"/>
              <a:gd name="T46" fmla="*/ 0 w 809"/>
              <a:gd name="T47" fmla="*/ 67 h 130"/>
              <a:gd name="T48" fmla="*/ 44 w 809"/>
              <a:gd name="T49" fmla="*/ 73 h 130"/>
              <a:gd name="T50" fmla="*/ 83 w 809"/>
              <a:gd name="T51" fmla="*/ 77 h 130"/>
              <a:gd name="T52" fmla="*/ 115 w 809"/>
              <a:gd name="T53" fmla="*/ 82 h 130"/>
              <a:gd name="T54" fmla="*/ 142 w 809"/>
              <a:gd name="T55" fmla="*/ 86 h 130"/>
              <a:gd name="T56" fmla="*/ 163 w 809"/>
              <a:gd name="T57" fmla="*/ 88 h 130"/>
              <a:gd name="T58" fmla="*/ 185 w 809"/>
              <a:gd name="T59" fmla="*/ 92 h 130"/>
              <a:gd name="T60" fmla="*/ 217 w 809"/>
              <a:gd name="T61" fmla="*/ 98 h 130"/>
              <a:gd name="T62" fmla="*/ 250 w 809"/>
              <a:gd name="T63" fmla="*/ 102 h 130"/>
              <a:gd name="T64" fmla="*/ 290 w 809"/>
              <a:gd name="T65" fmla="*/ 104 h 130"/>
              <a:gd name="T66" fmla="*/ 315 w 809"/>
              <a:gd name="T67" fmla="*/ 106 h 130"/>
              <a:gd name="T68" fmla="*/ 421 w 809"/>
              <a:gd name="T69" fmla="*/ 106 h 130"/>
              <a:gd name="T70" fmla="*/ 463 w 809"/>
              <a:gd name="T71" fmla="*/ 104 h 130"/>
              <a:gd name="T72" fmla="*/ 509 w 809"/>
              <a:gd name="T73" fmla="*/ 96 h 130"/>
              <a:gd name="T74" fmla="*/ 561 w 809"/>
              <a:gd name="T75" fmla="*/ 84 h 130"/>
              <a:gd name="T76" fmla="*/ 613 w 809"/>
              <a:gd name="T77" fmla="*/ 71 h 130"/>
              <a:gd name="T78" fmla="*/ 665 w 809"/>
              <a:gd name="T79" fmla="*/ 54 h 130"/>
              <a:gd name="T80" fmla="*/ 713 w 809"/>
              <a:gd name="T81" fmla="*/ 36 h 130"/>
              <a:gd name="T82" fmla="*/ 755 w 809"/>
              <a:gd name="T83" fmla="*/ 17 h 130"/>
              <a:gd name="T84" fmla="*/ 791 w 809"/>
              <a:gd name="T85" fmla="*/ 0 h 130"/>
              <a:gd name="T86" fmla="*/ 809 w 809"/>
              <a:gd name="T87" fmla="*/ 1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09" h="130">
                <a:moveTo>
                  <a:pt x="809" y="17"/>
                </a:moveTo>
                <a:lnTo>
                  <a:pt x="807" y="19"/>
                </a:lnTo>
                <a:lnTo>
                  <a:pt x="799" y="21"/>
                </a:lnTo>
                <a:lnTo>
                  <a:pt x="787" y="27"/>
                </a:lnTo>
                <a:lnTo>
                  <a:pt x="774" y="34"/>
                </a:lnTo>
                <a:lnTo>
                  <a:pt x="755" y="42"/>
                </a:lnTo>
                <a:lnTo>
                  <a:pt x="734" y="50"/>
                </a:lnTo>
                <a:lnTo>
                  <a:pt x="682" y="71"/>
                </a:lnTo>
                <a:lnTo>
                  <a:pt x="624" y="90"/>
                </a:lnTo>
                <a:lnTo>
                  <a:pt x="559" y="109"/>
                </a:lnTo>
                <a:lnTo>
                  <a:pt x="492" y="123"/>
                </a:lnTo>
                <a:lnTo>
                  <a:pt x="426" y="130"/>
                </a:lnTo>
                <a:lnTo>
                  <a:pt x="384" y="130"/>
                </a:lnTo>
                <a:lnTo>
                  <a:pt x="365" y="129"/>
                </a:lnTo>
                <a:lnTo>
                  <a:pt x="344" y="129"/>
                </a:lnTo>
                <a:lnTo>
                  <a:pt x="290" y="125"/>
                </a:lnTo>
                <a:lnTo>
                  <a:pt x="227" y="121"/>
                </a:lnTo>
                <a:lnTo>
                  <a:pt x="158" y="113"/>
                </a:lnTo>
                <a:lnTo>
                  <a:pt x="81" y="106"/>
                </a:lnTo>
                <a:lnTo>
                  <a:pt x="0" y="96"/>
                </a:lnTo>
                <a:lnTo>
                  <a:pt x="4" y="92"/>
                </a:lnTo>
                <a:lnTo>
                  <a:pt x="6" y="82"/>
                </a:lnTo>
                <a:lnTo>
                  <a:pt x="4" y="75"/>
                </a:lnTo>
                <a:lnTo>
                  <a:pt x="0" y="67"/>
                </a:lnTo>
                <a:lnTo>
                  <a:pt x="44" y="73"/>
                </a:lnTo>
                <a:lnTo>
                  <a:pt x="83" y="77"/>
                </a:lnTo>
                <a:lnTo>
                  <a:pt x="115" y="82"/>
                </a:lnTo>
                <a:lnTo>
                  <a:pt x="142" y="86"/>
                </a:lnTo>
                <a:lnTo>
                  <a:pt x="163" y="88"/>
                </a:lnTo>
                <a:lnTo>
                  <a:pt x="185" y="92"/>
                </a:lnTo>
                <a:lnTo>
                  <a:pt x="217" y="98"/>
                </a:lnTo>
                <a:lnTo>
                  <a:pt x="250" y="102"/>
                </a:lnTo>
                <a:lnTo>
                  <a:pt x="290" y="104"/>
                </a:lnTo>
                <a:lnTo>
                  <a:pt x="315" y="106"/>
                </a:lnTo>
                <a:lnTo>
                  <a:pt x="421" y="106"/>
                </a:lnTo>
                <a:lnTo>
                  <a:pt x="463" y="104"/>
                </a:lnTo>
                <a:lnTo>
                  <a:pt x="509" y="96"/>
                </a:lnTo>
                <a:lnTo>
                  <a:pt x="561" y="84"/>
                </a:lnTo>
                <a:lnTo>
                  <a:pt x="613" y="71"/>
                </a:lnTo>
                <a:lnTo>
                  <a:pt x="665" y="54"/>
                </a:lnTo>
                <a:lnTo>
                  <a:pt x="713" y="36"/>
                </a:lnTo>
                <a:lnTo>
                  <a:pt x="755" y="17"/>
                </a:lnTo>
                <a:lnTo>
                  <a:pt x="791" y="0"/>
                </a:lnTo>
                <a:lnTo>
                  <a:pt x="809" y="17"/>
                </a:lnTo>
                <a:close/>
              </a:path>
            </a:pathLst>
          </a:custGeom>
          <a:solidFill>
            <a:srgbClr val="FF19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" name="Freeform 88"/>
          <p:cNvSpPr>
            <a:spLocks/>
          </p:cNvSpPr>
          <p:nvPr/>
        </p:nvSpPr>
        <p:spPr bwMode="auto">
          <a:xfrm>
            <a:off x="6502696" y="1928242"/>
            <a:ext cx="1633537" cy="269875"/>
          </a:xfrm>
          <a:custGeom>
            <a:avLst/>
            <a:gdLst>
              <a:gd name="T0" fmla="*/ 809 w 816"/>
              <a:gd name="T1" fmla="*/ 19 h 138"/>
              <a:gd name="T2" fmla="*/ 790 w 816"/>
              <a:gd name="T3" fmla="*/ 27 h 138"/>
              <a:gd name="T4" fmla="*/ 757 w 816"/>
              <a:gd name="T5" fmla="*/ 42 h 138"/>
              <a:gd name="T6" fmla="*/ 684 w 816"/>
              <a:gd name="T7" fmla="*/ 71 h 138"/>
              <a:gd name="T8" fmla="*/ 563 w 816"/>
              <a:gd name="T9" fmla="*/ 110 h 138"/>
              <a:gd name="T10" fmla="*/ 430 w 816"/>
              <a:gd name="T11" fmla="*/ 131 h 138"/>
              <a:gd name="T12" fmla="*/ 369 w 816"/>
              <a:gd name="T13" fmla="*/ 129 h 138"/>
              <a:gd name="T14" fmla="*/ 294 w 816"/>
              <a:gd name="T15" fmla="*/ 125 h 138"/>
              <a:gd name="T16" fmla="*/ 162 w 816"/>
              <a:gd name="T17" fmla="*/ 113 h 138"/>
              <a:gd name="T18" fmla="*/ 6 w 816"/>
              <a:gd name="T19" fmla="*/ 100 h 138"/>
              <a:gd name="T20" fmla="*/ 12 w 816"/>
              <a:gd name="T21" fmla="*/ 98 h 138"/>
              <a:gd name="T22" fmla="*/ 14 w 816"/>
              <a:gd name="T23" fmla="*/ 86 h 138"/>
              <a:gd name="T24" fmla="*/ 10 w 816"/>
              <a:gd name="T25" fmla="*/ 75 h 138"/>
              <a:gd name="T26" fmla="*/ 87 w 816"/>
              <a:gd name="T27" fmla="*/ 85 h 138"/>
              <a:gd name="T28" fmla="*/ 146 w 816"/>
              <a:gd name="T29" fmla="*/ 94 h 138"/>
              <a:gd name="T30" fmla="*/ 189 w 816"/>
              <a:gd name="T31" fmla="*/ 100 h 138"/>
              <a:gd name="T32" fmla="*/ 254 w 816"/>
              <a:gd name="T33" fmla="*/ 110 h 138"/>
              <a:gd name="T34" fmla="*/ 319 w 816"/>
              <a:gd name="T35" fmla="*/ 113 h 138"/>
              <a:gd name="T36" fmla="*/ 467 w 816"/>
              <a:gd name="T37" fmla="*/ 111 h 138"/>
              <a:gd name="T38" fmla="*/ 565 w 816"/>
              <a:gd name="T39" fmla="*/ 92 h 138"/>
              <a:gd name="T40" fmla="*/ 670 w 816"/>
              <a:gd name="T41" fmla="*/ 62 h 138"/>
              <a:gd name="T42" fmla="*/ 761 w 816"/>
              <a:gd name="T43" fmla="*/ 25 h 138"/>
              <a:gd name="T44" fmla="*/ 811 w 816"/>
              <a:gd name="T45" fmla="*/ 21 h 138"/>
              <a:gd name="T46" fmla="*/ 797 w 816"/>
              <a:gd name="T47" fmla="*/ 2 h 138"/>
              <a:gd name="T48" fmla="*/ 793 w 816"/>
              <a:gd name="T49" fmla="*/ 0 h 138"/>
              <a:gd name="T50" fmla="*/ 715 w 816"/>
              <a:gd name="T51" fmla="*/ 37 h 138"/>
              <a:gd name="T52" fmla="*/ 615 w 816"/>
              <a:gd name="T53" fmla="*/ 71 h 138"/>
              <a:gd name="T54" fmla="*/ 513 w 816"/>
              <a:gd name="T55" fmla="*/ 96 h 138"/>
              <a:gd name="T56" fmla="*/ 425 w 816"/>
              <a:gd name="T57" fmla="*/ 106 h 138"/>
              <a:gd name="T58" fmla="*/ 294 w 816"/>
              <a:gd name="T59" fmla="*/ 104 h 138"/>
              <a:gd name="T60" fmla="*/ 221 w 816"/>
              <a:gd name="T61" fmla="*/ 98 h 138"/>
              <a:gd name="T62" fmla="*/ 167 w 816"/>
              <a:gd name="T63" fmla="*/ 88 h 138"/>
              <a:gd name="T64" fmla="*/ 119 w 816"/>
              <a:gd name="T65" fmla="*/ 83 h 138"/>
              <a:gd name="T66" fmla="*/ 48 w 816"/>
              <a:gd name="T67" fmla="*/ 73 h 138"/>
              <a:gd name="T68" fmla="*/ 2 w 816"/>
              <a:gd name="T69" fmla="*/ 67 h 138"/>
              <a:gd name="T70" fmla="*/ 0 w 816"/>
              <a:gd name="T71" fmla="*/ 69 h 138"/>
              <a:gd name="T72" fmla="*/ 4 w 816"/>
              <a:gd name="T73" fmla="*/ 81 h 138"/>
              <a:gd name="T74" fmla="*/ 4 w 816"/>
              <a:gd name="T75" fmla="*/ 94 h 138"/>
              <a:gd name="T76" fmla="*/ 0 w 816"/>
              <a:gd name="T77" fmla="*/ 98 h 138"/>
              <a:gd name="T78" fmla="*/ 2 w 816"/>
              <a:gd name="T79" fmla="*/ 104 h 138"/>
              <a:gd name="T80" fmla="*/ 85 w 816"/>
              <a:gd name="T81" fmla="*/ 113 h 138"/>
              <a:gd name="T82" fmla="*/ 231 w 816"/>
              <a:gd name="T83" fmla="*/ 129 h 138"/>
              <a:gd name="T84" fmla="*/ 348 w 816"/>
              <a:gd name="T85" fmla="*/ 136 h 138"/>
              <a:gd name="T86" fmla="*/ 388 w 816"/>
              <a:gd name="T87" fmla="*/ 138 h 138"/>
              <a:gd name="T88" fmla="*/ 496 w 816"/>
              <a:gd name="T89" fmla="*/ 131 h 138"/>
              <a:gd name="T90" fmla="*/ 630 w 816"/>
              <a:gd name="T91" fmla="*/ 98 h 138"/>
              <a:gd name="T92" fmla="*/ 740 w 816"/>
              <a:gd name="T93" fmla="*/ 58 h 138"/>
              <a:gd name="T94" fmla="*/ 780 w 816"/>
              <a:gd name="T95" fmla="*/ 42 h 138"/>
              <a:gd name="T96" fmla="*/ 805 w 816"/>
              <a:gd name="T97" fmla="*/ 29 h 138"/>
              <a:gd name="T98" fmla="*/ 813 w 816"/>
              <a:gd name="T99" fmla="*/ 27 h 138"/>
              <a:gd name="T100" fmla="*/ 814 w 816"/>
              <a:gd name="T101" fmla="*/ 23 h 138"/>
              <a:gd name="T102" fmla="*/ 816 w 816"/>
              <a:gd name="T103" fmla="*/ 19 h 138"/>
              <a:gd name="T104" fmla="*/ 811 w 816"/>
              <a:gd name="T105" fmla="*/ 21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16" h="138">
                <a:moveTo>
                  <a:pt x="811" y="21"/>
                </a:moveTo>
                <a:lnTo>
                  <a:pt x="809" y="19"/>
                </a:lnTo>
                <a:lnTo>
                  <a:pt x="801" y="21"/>
                </a:lnTo>
                <a:lnTo>
                  <a:pt x="790" y="27"/>
                </a:lnTo>
                <a:lnTo>
                  <a:pt x="776" y="35"/>
                </a:lnTo>
                <a:lnTo>
                  <a:pt x="757" y="42"/>
                </a:lnTo>
                <a:lnTo>
                  <a:pt x="736" y="50"/>
                </a:lnTo>
                <a:lnTo>
                  <a:pt x="684" y="71"/>
                </a:lnTo>
                <a:lnTo>
                  <a:pt x="626" y="90"/>
                </a:lnTo>
                <a:lnTo>
                  <a:pt x="563" y="110"/>
                </a:lnTo>
                <a:lnTo>
                  <a:pt x="496" y="123"/>
                </a:lnTo>
                <a:lnTo>
                  <a:pt x="430" y="131"/>
                </a:lnTo>
                <a:lnTo>
                  <a:pt x="388" y="131"/>
                </a:lnTo>
                <a:lnTo>
                  <a:pt x="369" y="129"/>
                </a:lnTo>
                <a:lnTo>
                  <a:pt x="348" y="129"/>
                </a:lnTo>
                <a:lnTo>
                  <a:pt x="294" y="125"/>
                </a:lnTo>
                <a:lnTo>
                  <a:pt x="231" y="121"/>
                </a:lnTo>
                <a:lnTo>
                  <a:pt x="162" y="113"/>
                </a:lnTo>
                <a:lnTo>
                  <a:pt x="85" y="106"/>
                </a:lnTo>
                <a:lnTo>
                  <a:pt x="6" y="100"/>
                </a:lnTo>
                <a:lnTo>
                  <a:pt x="10" y="98"/>
                </a:lnTo>
                <a:lnTo>
                  <a:pt x="12" y="98"/>
                </a:lnTo>
                <a:lnTo>
                  <a:pt x="12" y="96"/>
                </a:lnTo>
                <a:lnTo>
                  <a:pt x="14" y="86"/>
                </a:lnTo>
                <a:lnTo>
                  <a:pt x="12" y="77"/>
                </a:lnTo>
                <a:lnTo>
                  <a:pt x="10" y="75"/>
                </a:lnTo>
                <a:lnTo>
                  <a:pt x="48" y="81"/>
                </a:lnTo>
                <a:lnTo>
                  <a:pt x="87" y="85"/>
                </a:lnTo>
                <a:lnTo>
                  <a:pt x="119" y="90"/>
                </a:lnTo>
                <a:lnTo>
                  <a:pt x="146" y="94"/>
                </a:lnTo>
                <a:lnTo>
                  <a:pt x="167" y="96"/>
                </a:lnTo>
                <a:lnTo>
                  <a:pt x="189" y="100"/>
                </a:lnTo>
                <a:lnTo>
                  <a:pt x="221" y="106"/>
                </a:lnTo>
                <a:lnTo>
                  <a:pt x="254" y="110"/>
                </a:lnTo>
                <a:lnTo>
                  <a:pt x="294" y="111"/>
                </a:lnTo>
                <a:lnTo>
                  <a:pt x="319" y="113"/>
                </a:lnTo>
                <a:lnTo>
                  <a:pt x="425" y="113"/>
                </a:lnTo>
                <a:lnTo>
                  <a:pt x="467" y="111"/>
                </a:lnTo>
                <a:lnTo>
                  <a:pt x="513" y="104"/>
                </a:lnTo>
                <a:lnTo>
                  <a:pt x="565" y="92"/>
                </a:lnTo>
                <a:lnTo>
                  <a:pt x="619" y="79"/>
                </a:lnTo>
                <a:lnTo>
                  <a:pt x="670" y="62"/>
                </a:lnTo>
                <a:lnTo>
                  <a:pt x="718" y="44"/>
                </a:lnTo>
                <a:lnTo>
                  <a:pt x="761" y="25"/>
                </a:lnTo>
                <a:lnTo>
                  <a:pt x="795" y="8"/>
                </a:lnTo>
                <a:lnTo>
                  <a:pt x="811" y="21"/>
                </a:lnTo>
                <a:lnTo>
                  <a:pt x="814" y="19"/>
                </a:lnTo>
                <a:lnTo>
                  <a:pt x="797" y="2"/>
                </a:lnTo>
                <a:lnTo>
                  <a:pt x="797" y="0"/>
                </a:lnTo>
                <a:lnTo>
                  <a:pt x="793" y="0"/>
                </a:lnTo>
                <a:lnTo>
                  <a:pt x="757" y="17"/>
                </a:lnTo>
                <a:lnTo>
                  <a:pt x="715" y="37"/>
                </a:lnTo>
                <a:lnTo>
                  <a:pt x="667" y="54"/>
                </a:lnTo>
                <a:lnTo>
                  <a:pt x="615" y="71"/>
                </a:lnTo>
                <a:lnTo>
                  <a:pt x="565" y="85"/>
                </a:lnTo>
                <a:lnTo>
                  <a:pt x="513" y="96"/>
                </a:lnTo>
                <a:lnTo>
                  <a:pt x="467" y="104"/>
                </a:lnTo>
                <a:lnTo>
                  <a:pt x="425" y="106"/>
                </a:lnTo>
                <a:lnTo>
                  <a:pt x="319" y="106"/>
                </a:lnTo>
                <a:lnTo>
                  <a:pt x="294" y="104"/>
                </a:lnTo>
                <a:lnTo>
                  <a:pt x="254" y="102"/>
                </a:lnTo>
                <a:lnTo>
                  <a:pt x="221" y="98"/>
                </a:lnTo>
                <a:lnTo>
                  <a:pt x="189" y="92"/>
                </a:lnTo>
                <a:lnTo>
                  <a:pt x="167" y="88"/>
                </a:lnTo>
                <a:lnTo>
                  <a:pt x="146" y="86"/>
                </a:lnTo>
                <a:lnTo>
                  <a:pt x="119" y="83"/>
                </a:lnTo>
                <a:lnTo>
                  <a:pt x="87" y="77"/>
                </a:lnTo>
                <a:lnTo>
                  <a:pt x="48" y="73"/>
                </a:lnTo>
                <a:lnTo>
                  <a:pt x="4" y="67"/>
                </a:lnTo>
                <a:lnTo>
                  <a:pt x="2" y="67"/>
                </a:lnTo>
                <a:lnTo>
                  <a:pt x="2" y="69"/>
                </a:lnTo>
                <a:lnTo>
                  <a:pt x="0" y="69"/>
                </a:lnTo>
                <a:lnTo>
                  <a:pt x="0" y="73"/>
                </a:lnTo>
                <a:lnTo>
                  <a:pt x="4" y="81"/>
                </a:lnTo>
                <a:lnTo>
                  <a:pt x="6" y="86"/>
                </a:lnTo>
                <a:lnTo>
                  <a:pt x="4" y="94"/>
                </a:lnTo>
                <a:lnTo>
                  <a:pt x="2" y="98"/>
                </a:lnTo>
                <a:lnTo>
                  <a:pt x="0" y="98"/>
                </a:lnTo>
                <a:lnTo>
                  <a:pt x="0" y="102"/>
                </a:lnTo>
                <a:lnTo>
                  <a:pt x="2" y="104"/>
                </a:lnTo>
                <a:lnTo>
                  <a:pt x="4" y="104"/>
                </a:lnTo>
                <a:lnTo>
                  <a:pt x="85" y="113"/>
                </a:lnTo>
                <a:lnTo>
                  <a:pt x="162" y="121"/>
                </a:lnTo>
                <a:lnTo>
                  <a:pt x="231" y="129"/>
                </a:lnTo>
                <a:lnTo>
                  <a:pt x="294" y="133"/>
                </a:lnTo>
                <a:lnTo>
                  <a:pt x="348" y="136"/>
                </a:lnTo>
                <a:lnTo>
                  <a:pt x="369" y="136"/>
                </a:lnTo>
                <a:lnTo>
                  <a:pt x="388" y="138"/>
                </a:lnTo>
                <a:lnTo>
                  <a:pt x="430" y="138"/>
                </a:lnTo>
                <a:lnTo>
                  <a:pt x="496" y="131"/>
                </a:lnTo>
                <a:lnTo>
                  <a:pt x="563" y="117"/>
                </a:lnTo>
                <a:lnTo>
                  <a:pt x="630" y="98"/>
                </a:lnTo>
                <a:lnTo>
                  <a:pt x="688" y="79"/>
                </a:lnTo>
                <a:lnTo>
                  <a:pt x="740" y="58"/>
                </a:lnTo>
                <a:lnTo>
                  <a:pt x="761" y="50"/>
                </a:lnTo>
                <a:lnTo>
                  <a:pt x="780" y="42"/>
                </a:lnTo>
                <a:lnTo>
                  <a:pt x="793" y="35"/>
                </a:lnTo>
                <a:lnTo>
                  <a:pt x="805" y="29"/>
                </a:lnTo>
                <a:lnTo>
                  <a:pt x="811" y="27"/>
                </a:lnTo>
                <a:lnTo>
                  <a:pt x="813" y="27"/>
                </a:lnTo>
                <a:lnTo>
                  <a:pt x="813" y="25"/>
                </a:lnTo>
                <a:lnTo>
                  <a:pt x="814" y="23"/>
                </a:lnTo>
                <a:lnTo>
                  <a:pt x="816" y="23"/>
                </a:lnTo>
                <a:lnTo>
                  <a:pt x="816" y="19"/>
                </a:lnTo>
                <a:lnTo>
                  <a:pt x="814" y="19"/>
                </a:lnTo>
                <a:lnTo>
                  <a:pt x="811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" name="Freeform 91"/>
          <p:cNvSpPr>
            <a:spLocks/>
          </p:cNvSpPr>
          <p:nvPr/>
        </p:nvSpPr>
        <p:spPr bwMode="auto">
          <a:xfrm>
            <a:off x="6499521" y="1663130"/>
            <a:ext cx="1631950" cy="531812"/>
          </a:xfrm>
          <a:custGeom>
            <a:avLst/>
            <a:gdLst>
              <a:gd name="T0" fmla="*/ 793 w 816"/>
              <a:gd name="T1" fmla="*/ 165 h 272"/>
              <a:gd name="T2" fmla="*/ 740 w 816"/>
              <a:gd name="T3" fmla="*/ 188 h 272"/>
              <a:gd name="T4" fmla="*/ 565 w 816"/>
              <a:gd name="T5" fmla="*/ 247 h 272"/>
              <a:gd name="T6" fmla="*/ 390 w 816"/>
              <a:gd name="T7" fmla="*/ 269 h 272"/>
              <a:gd name="T8" fmla="*/ 296 w 816"/>
              <a:gd name="T9" fmla="*/ 263 h 272"/>
              <a:gd name="T10" fmla="*/ 87 w 816"/>
              <a:gd name="T11" fmla="*/ 244 h 272"/>
              <a:gd name="T12" fmla="*/ 12 w 816"/>
              <a:gd name="T13" fmla="*/ 232 h 272"/>
              <a:gd name="T14" fmla="*/ 12 w 816"/>
              <a:gd name="T15" fmla="*/ 215 h 272"/>
              <a:gd name="T16" fmla="*/ 4 w 816"/>
              <a:gd name="T17" fmla="*/ 194 h 272"/>
              <a:gd name="T18" fmla="*/ 6 w 816"/>
              <a:gd name="T19" fmla="*/ 163 h 272"/>
              <a:gd name="T20" fmla="*/ 8 w 816"/>
              <a:gd name="T21" fmla="*/ 144 h 272"/>
              <a:gd name="T22" fmla="*/ 8 w 816"/>
              <a:gd name="T23" fmla="*/ 132 h 272"/>
              <a:gd name="T24" fmla="*/ 8 w 816"/>
              <a:gd name="T25" fmla="*/ 113 h 272"/>
              <a:gd name="T26" fmla="*/ 8 w 816"/>
              <a:gd name="T27" fmla="*/ 90 h 272"/>
              <a:gd name="T28" fmla="*/ 8 w 816"/>
              <a:gd name="T29" fmla="*/ 73 h 272"/>
              <a:gd name="T30" fmla="*/ 27 w 816"/>
              <a:gd name="T31" fmla="*/ 69 h 272"/>
              <a:gd name="T32" fmla="*/ 85 w 816"/>
              <a:gd name="T33" fmla="*/ 82 h 272"/>
              <a:gd name="T34" fmla="*/ 275 w 816"/>
              <a:gd name="T35" fmla="*/ 109 h 272"/>
              <a:gd name="T36" fmla="*/ 461 w 816"/>
              <a:gd name="T37" fmla="*/ 98 h 272"/>
              <a:gd name="T38" fmla="*/ 609 w 816"/>
              <a:gd name="T39" fmla="*/ 36 h 272"/>
              <a:gd name="T40" fmla="*/ 813 w 816"/>
              <a:gd name="T41" fmla="*/ 157 h 272"/>
              <a:gd name="T42" fmla="*/ 669 w 816"/>
              <a:gd name="T43" fmla="*/ 0 h 272"/>
              <a:gd name="T44" fmla="*/ 553 w 816"/>
              <a:gd name="T45" fmla="*/ 61 h 272"/>
              <a:gd name="T46" fmla="*/ 425 w 816"/>
              <a:gd name="T47" fmla="*/ 100 h 272"/>
              <a:gd name="T48" fmla="*/ 204 w 816"/>
              <a:gd name="T49" fmla="*/ 100 h 272"/>
              <a:gd name="T50" fmla="*/ 62 w 816"/>
              <a:gd name="T51" fmla="*/ 75 h 272"/>
              <a:gd name="T52" fmla="*/ 16 w 816"/>
              <a:gd name="T53" fmla="*/ 61 h 272"/>
              <a:gd name="T54" fmla="*/ 4 w 816"/>
              <a:gd name="T55" fmla="*/ 61 h 272"/>
              <a:gd name="T56" fmla="*/ 6 w 816"/>
              <a:gd name="T57" fmla="*/ 84 h 272"/>
              <a:gd name="T58" fmla="*/ 4 w 816"/>
              <a:gd name="T59" fmla="*/ 98 h 272"/>
              <a:gd name="T60" fmla="*/ 4 w 816"/>
              <a:gd name="T61" fmla="*/ 123 h 272"/>
              <a:gd name="T62" fmla="*/ 6 w 816"/>
              <a:gd name="T63" fmla="*/ 138 h 272"/>
              <a:gd name="T64" fmla="*/ 4 w 816"/>
              <a:gd name="T65" fmla="*/ 144 h 272"/>
              <a:gd name="T66" fmla="*/ 2 w 816"/>
              <a:gd name="T67" fmla="*/ 163 h 272"/>
              <a:gd name="T68" fmla="*/ 0 w 816"/>
              <a:gd name="T69" fmla="*/ 194 h 272"/>
              <a:gd name="T70" fmla="*/ 4 w 816"/>
              <a:gd name="T71" fmla="*/ 213 h 272"/>
              <a:gd name="T72" fmla="*/ 8 w 816"/>
              <a:gd name="T73" fmla="*/ 232 h 272"/>
              <a:gd name="T74" fmla="*/ 87 w 816"/>
              <a:gd name="T75" fmla="*/ 247 h 272"/>
              <a:gd name="T76" fmla="*/ 296 w 816"/>
              <a:gd name="T77" fmla="*/ 267 h 272"/>
              <a:gd name="T78" fmla="*/ 390 w 816"/>
              <a:gd name="T79" fmla="*/ 272 h 272"/>
              <a:gd name="T80" fmla="*/ 565 w 816"/>
              <a:gd name="T81" fmla="*/ 251 h 272"/>
              <a:gd name="T82" fmla="*/ 740 w 816"/>
              <a:gd name="T83" fmla="*/ 192 h 272"/>
              <a:gd name="T84" fmla="*/ 782 w 816"/>
              <a:gd name="T85" fmla="*/ 176 h 272"/>
              <a:gd name="T86" fmla="*/ 813 w 816"/>
              <a:gd name="T87" fmla="*/ 161 h 272"/>
              <a:gd name="T88" fmla="*/ 816 w 816"/>
              <a:gd name="T89" fmla="*/ 155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16" h="272">
                <a:moveTo>
                  <a:pt x="813" y="157"/>
                </a:moveTo>
                <a:lnTo>
                  <a:pt x="805" y="159"/>
                </a:lnTo>
                <a:lnTo>
                  <a:pt x="793" y="165"/>
                </a:lnTo>
                <a:lnTo>
                  <a:pt x="780" y="173"/>
                </a:lnTo>
                <a:lnTo>
                  <a:pt x="761" y="180"/>
                </a:lnTo>
                <a:lnTo>
                  <a:pt x="740" y="188"/>
                </a:lnTo>
                <a:lnTo>
                  <a:pt x="688" y="209"/>
                </a:lnTo>
                <a:lnTo>
                  <a:pt x="630" y="228"/>
                </a:lnTo>
                <a:lnTo>
                  <a:pt x="565" y="247"/>
                </a:lnTo>
                <a:lnTo>
                  <a:pt x="498" y="261"/>
                </a:lnTo>
                <a:lnTo>
                  <a:pt x="432" y="269"/>
                </a:lnTo>
                <a:lnTo>
                  <a:pt x="390" y="269"/>
                </a:lnTo>
                <a:lnTo>
                  <a:pt x="371" y="267"/>
                </a:lnTo>
                <a:lnTo>
                  <a:pt x="350" y="267"/>
                </a:lnTo>
                <a:lnTo>
                  <a:pt x="296" y="263"/>
                </a:lnTo>
                <a:lnTo>
                  <a:pt x="233" y="259"/>
                </a:lnTo>
                <a:lnTo>
                  <a:pt x="164" y="251"/>
                </a:lnTo>
                <a:lnTo>
                  <a:pt x="87" y="244"/>
                </a:lnTo>
                <a:lnTo>
                  <a:pt x="6" y="236"/>
                </a:lnTo>
                <a:lnTo>
                  <a:pt x="12" y="234"/>
                </a:lnTo>
                <a:lnTo>
                  <a:pt x="12" y="232"/>
                </a:lnTo>
                <a:lnTo>
                  <a:pt x="14" y="222"/>
                </a:lnTo>
                <a:lnTo>
                  <a:pt x="12" y="217"/>
                </a:lnTo>
                <a:lnTo>
                  <a:pt x="12" y="215"/>
                </a:lnTo>
                <a:lnTo>
                  <a:pt x="8" y="211"/>
                </a:lnTo>
                <a:lnTo>
                  <a:pt x="6" y="203"/>
                </a:lnTo>
                <a:lnTo>
                  <a:pt x="4" y="194"/>
                </a:lnTo>
                <a:lnTo>
                  <a:pt x="12" y="178"/>
                </a:lnTo>
                <a:lnTo>
                  <a:pt x="10" y="171"/>
                </a:lnTo>
                <a:lnTo>
                  <a:pt x="6" y="163"/>
                </a:lnTo>
                <a:lnTo>
                  <a:pt x="8" y="157"/>
                </a:lnTo>
                <a:lnTo>
                  <a:pt x="10" y="150"/>
                </a:lnTo>
                <a:lnTo>
                  <a:pt x="8" y="144"/>
                </a:lnTo>
                <a:lnTo>
                  <a:pt x="10" y="144"/>
                </a:lnTo>
                <a:lnTo>
                  <a:pt x="10" y="138"/>
                </a:lnTo>
                <a:lnTo>
                  <a:pt x="8" y="132"/>
                </a:lnTo>
                <a:lnTo>
                  <a:pt x="6" y="128"/>
                </a:lnTo>
                <a:lnTo>
                  <a:pt x="8" y="123"/>
                </a:lnTo>
                <a:lnTo>
                  <a:pt x="8" y="113"/>
                </a:lnTo>
                <a:lnTo>
                  <a:pt x="6" y="103"/>
                </a:lnTo>
                <a:lnTo>
                  <a:pt x="8" y="98"/>
                </a:lnTo>
                <a:lnTo>
                  <a:pt x="8" y="90"/>
                </a:lnTo>
                <a:lnTo>
                  <a:pt x="12" y="86"/>
                </a:lnTo>
                <a:lnTo>
                  <a:pt x="12" y="84"/>
                </a:lnTo>
                <a:lnTo>
                  <a:pt x="8" y="73"/>
                </a:lnTo>
                <a:lnTo>
                  <a:pt x="8" y="63"/>
                </a:lnTo>
                <a:lnTo>
                  <a:pt x="16" y="65"/>
                </a:lnTo>
                <a:lnTo>
                  <a:pt x="27" y="69"/>
                </a:lnTo>
                <a:lnTo>
                  <a:pt x="43" y="73"/>
                </a:lnTo>
                <a:lnTo>
                  <a:pt x="62" y="78"/>
                </a:lnTo>
                <a:lnTo>
                  <a:pt x="85" y="82"/>
                </a:lnTo>
                <a:lnTo>
                  <a:pt x="141" y="94"/>
                </a:lnTo>
                <a:lnTo>
                  <a:pt x="204" y="103"/>
                </a:lnTo>
                <a:lnTo>
                  <a:pt x="275" y="109"/>
                </a:lnTo>
                <a:lnTo>
                  <a:pt x="348" y="109"/>
                </a:lnTo>
                <a:lnTo>
                  <a:pt x="425" y="103"/>
                </a:lnTo>
                <a:lnTo>
                  <a:pt x="461" y="98"/>
                </a:lnTo>
                <a:lnTo>
                  <a:pt x="494" y="88"/>
                </a:lnTo>
                <a:lnTo>
                  <a:pt x="553" y="65"/>
                </a:lnTo>
                <a:lnTo>
                  <a:pt x="609" y="36"/>
                </a:lnTo>
                <a:lnTo>
                  <a:pt x="638" y="21"/>
                </a:lnTo>
                <a:lnTo>
                  <a:pt x="669" y="4"/>
                </a:lnTo>
                <a:lnTo>
                  <a:pt x="813" y="157"/>
                </a:lnTo>
                <a:lnTo>
                  <a:pt x="816" y="155"/>
                </a:lnTo>
                <a:lnTo>
                  <a:pt x="671" y="0"/>
                </a:lnTo>
                <a:lnTo>
                  <a:pt x="669" y="0"/>
                </a:lnTo>
                <a:lnTo>
                  <a:pt x="638" y="17"/>
                </a:lnTo>
                <a:lnTo>
                  <a:pt x="609" y="32"/>
                </a:lnTo>
                <a:lnTo>
                  <a:pt x="553" y="61"/>
                </a:lnTo>
                <a:lnTo>
                  <a:pt x="494" y="84"/>
                </a:lnTo>
                <a:lnTo>
                  <a:pt x="461" y="94"/>
                </a:lnTo>
                <a:lnTo>
                  <a:pt x="425" y="100"/>
                </a:lnTo>
                <a:lnTo>
                  <a:pt x="348" y="105"/>
                </a:lnTo>
                <a:lnTo>
                  <a:pt x="275" y="105"/>
                </a:lnTo>
                <a:lnTo>
                  <a:pt x="204" y="100"/>
                </a:lnTo>
                <a:lnTo>
                  <a:pt x="141" y="90"/>
                </a:lnTo>
                <a:lnTo>
                  <a:pt x="85" y="78"/>
                </a:lnTo>
                <a:lnTo>
                  <a:pt x="62" y="75"/>
                </a:lnTo>
                <a:lnTo>
                  <a:pt x="43" y="69"/>
                </a:lnTo>
                <a:lnTo>
                  <a:pt x="27" y="65"/>
                </a:lnTo>
                <a:lnTo>
                  <a:pt x="16" y="61"/>
                </a:lnTo>
                <a:lnTo>
                  <a:pt x="8" y="59"/>
                </a:lnTo>
                <a:lnTo>
                  <a:pt x="6" y="59"/>
                </a:lnTo>
                <a:lnTo>
                  <a:pt x="4" y="61"/>
                </a:lnTo>
                <a:lnTo>
                  <a:pt x="4" y="73"/>
                </a:lnTo>
                <a:lnTo>
                  <a:pt x="8" y="84"/>
                </a:lnTo>
                <a:lnTo>
                  <a:pt x="6" y="84"/>
                </a:lnTo>
                <a:lnTo>
                  <a:pt x="6" y="86"/>
                </a:lnTo>
                <a:lnTo>
                  <a:pt x="4" y="90"/>
                </a:lnTo>
                <a:lnTo>
                  <a:pt x="4" y="98"/>
                </a:lnTo>
                <a:lnTo>
                  <a:pt x="2" y="103"/>
                </a:lnTo>
                <a:lnTo>
                  <a:pt x="4" y="113"/>
                </a:lnTo>
                <a:lnTo>
                  <a:pt x="4" y="123"/>
                </a:lnTo>
                <a:lnTo>
                  <a:pt x="2" y="128"/>
                </a:lnTo>
                <a:lnTo>
                  <a:pt x="4" y="132"/>
                </a:lnTo>
                <a:lnTo>
                  <a:pt x="6" y="138"/>
                </a:lnTo>
                <a:lnTo>
                  <a:pt x="6" y="142"/>
                </a:lnTo>
                <a:lnTo>
                  <a:pt x="4" y="142"/>
                </a:lnTo>
                <a:lnTo>
                  <a:pt x="4" y="144"/>
                </a:lnTo>
                <a:lnTo>
                  <a:pt x="6" y="150"/>
                </a:lnTo>
                <a:lnTo>
                  <a:pt x="4" y="157"/>
                </a:lnTo>
                <a:lnTo>
                  <a:pt x="2" y="163"/>
                </a:lnTo>
                <a:lnTo>
                  <a:pt x="6" y="171"/>
                </a:lnTo>
                <a:lnTo>
                  <a:pt x="8" y="178"/>
                </a:lnTo>
                <a:lnTo>
                  <a:pt x="0" y="194"/>
                </a:lnTo>
                <a:lnTo>
                  <a:pt x="2" y="203"/>
                </a:lnTo>
                <a:lnTo>
                  <a:pt x="4" y="211"/>
                </a:lnTo>
                <a:lnTo>
                  <a:pt x="4" y="213"/>
                </a:lnTo>
                <a:lnTo>
                  <a:pt x="8" y="217"/>
                </a:lnTo>
                <a:lnTo>
                  <a:pt x="10" y="222"/>
                </a:lnTo>
                <a:lnTo>
                  <a:pt x="8" y="232"/>
                </a:lnTo>
                <a:lnTo>
                  <a:pt x="4" y="234"/>
                </a:lnTo>
                <a:lnTo>
                  <a:pt x="6" y="238"/>
                </a:lnTo>
                <a:lnTo>
                  <a:pt x="87" y="247"/>
                </a:lnTo>
                <a:lnTo>
                  <a:pt x="164" y="255"/>
                </a:lnTo>
                <a:lnTo>
                  <a:pt x="233" y="263"/>
                </a:lnTo>
                <a:lnTo>
                  <a:pt x="296" y="267"/>
                </a:lnTo>
                <a:lnTo>
                  <a:pt x="350" y="270"/>
                </a:lnTo>
                <a:lnTo>
                  <a:pt x="371" y="270"/>
                </a:lnTo>
                <a:lnTo>
                  <a:pt x="390" y="272"/>
                </a:lnTo>
                <a:lnTo>
                  <a:pt x="432" y="272"/>
                </a:lnTo>
                <a:lnTo>
                  <a:pt x="498" y="265"/>
                </a:lnTo>
                <a:lnTo>
                  <a:pt x="565" y="251"/>
                </a:lnTo>
                <a:lnTo>
                  <a:pt x="630" y="232"/>
                </a:lnTo>
                <a:lnTo>
                  <a:pt x="688" y="213"/>
                </a:lnTo>
                <a:lnTo>
                  <a:pt x="740" y="192"/>
                </a:lnTo>
                <a:lnTo>
                  <a:pt x="761" y="184"/>
                </a:lnTo>
                <a:lnTo>
                  <a:pt x="780" y="176"/>
                </a:lnTo>
                <a:lnTo>
                  <a:pt x="782" y="176"/>
                </a:lnTo>
                <a:lnTo>
                  <a:pt x="793" y="169"/>
                </a:lnTo>
                <a:lnTo>
                  <a:pt x="805" y="163"/>
                </a:lnTo>
                <a:lnTo>
                  <a:pt x="813" y="161"/>
                </a:lnTo>
                <a:lnTo>
                  <a:pt x="815" y="161"/>
                </a:lnTo>
                <a:lnTo>
                  <a:pt x="816" y="159"/>
                </a:lnTo>
                <a:lnTo>
                  <a:pt x="816" y="155"/>
                </a:lnTo>
                <a:lnTo>
                  <a:pt x="813" y="15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" name="Freeform 92"/>
          <p:cNvSpPr>
            <a:spLocks/>
          </p:cNvSpPr>
          <p:nvPr/>
        </p:nvSpPr>
        <p:spPr bwMode="auto">
          <a:xfrm>
            <a:off x="7818733" y="1655192"/>
            <a:ext cx="361950" cy="1644650"/>
          </a:xfrm>
          <a:custGeom>
            <a:avLst/>
            <a:gdLst>
              <a:gd name="T0" fmla="*/ 0 w 181"/>
              <a:gd name="T1" fmla="*/ 15 h 843"/>
              <a:gd name="T2" fmla="*/ 157 w 181"/>
              <a:gd name="T3" fmla="*/ 167 h 843"/>
              <a:gd name="T4" fmla="*/ 157 w 181"/>
              <a:gd name="T5" fmla="*/ 843 h 843"/>
              <a:gd name="T6" fmla="*/ 181 w 181"/>
              <a:gd name="T7" fmla="*/ 843 h 843"/>
              <a:gd name="T8" fmla="*/ 181 w 181"/>
              <a:gd name="T9" fmla="*/ 161 h 843"/>
              <a:gd name="T10" fmla="*/ 177 w 181"/>
              <a:gd name="T11" fmla="*/ 154 h 843"/>
              <a:gd name="T12" fmla="*/ 15 w 181"/>
              <a:gd name="T13" fmla="*/ 0 h 843"/>
              <a:gd name="T14" fmla="*/ 0 w 181"/>
              <a:gd name="T15" fmla="*/ 15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1" h="843">
                <a:moveTo>
                  <a:pt x="0" y="15"/>
                </a:moveTo>
                <a:lnTo>
                  <a:pt x="157" y="167"/>
                </a:lnTo>
                <a:lnTo>
                  <a:pt x="157" y="843"/>
                </a:lnTo>
                <a:lnTo>
                  <a:pt x="181" y="843"/>
                </a:lnTo>
                <a:lnTo>
                  <a:pt x="181" y="161"/>
                </a:lnTo>
                <a:lnTo>
                  <a:pt x="177" y="154"/>
                </a:lnTo>
                <a:lnTo>
                  <a:pt x="15" y="0"/>
                </a:lnTo>
                <a:lnTo>
                  <a:pt x="0" y="15"/>
                </a:lnTo>
                <a:close/>
              </a:path>
            </a:pathLst>
          </a:custGeom>
          <a:solidFill>
            <a:srgbClr val="FFD0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" name="Line 135"/>
          <p:cNvSpPr>
            <a:spLocks noChangeShapeType="1"/>
          </p:cNvSpPr>
          <p:nvPr/>
        </p:nvSpPr>
        <p:spPr bwMode="auto">
          <a:xfrm flipH="1" flipV="1">
            <a:off x="6959895" y="1505190"/>
            <a:ext cx="487361" cy="29764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8" name="Line 135"/>
          <p:cNvSpPr>
            <a:spLocks noChangeShapeType="1"/>
          </p:cNvSpPr>
          <p:nvPr/>
        </p:nvSpPr>
        <p:spPr bwMode="auto">
          <a:xfrm flipV="1">
            <a:off x="7633337" y="2460173"/>
            <a:ext cx="1280103" cy="20280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" name="Freeform 77"/>
          <p:cNvSpPr>
            <a:spLocks/>
          </p:cNvSpPr>
          <p:nvPr/>
        </p:nvSpPr>
        <p:spPr bwMode="auto">
          <a:xfrm>
            <a:off x="7447257" y="2213992"/>
            <a:ext cx="346075" cy="614363"/>
          </a:xfrm>
          <a:custGeom>
            <a:avLst/>
            <a:gdLst>
              <a:gd name="T0" fmla="*/ 131 w 173"/>
              <a:gd name="T1" fmla="*/ 152 h 315"/>
              <a:gd name="T2" fmla="*/ 173 w 173"/>
              <a:gd name="T3" fmla="*/ 144 h 315"/>
              <a:gd name="T4" fmla="*/ 104 w 173"/>
              <a:gd name="T5" fmla="*/ 315 h 315"/>
              <a:gd name="T6" fmla="*/ 0 w 173"/>
              <a:gd name="T7" fmla="*/ 169 h 315"/>
              <a:gd name="T8" fmla="*/ 43 w 173"/>
              <a:gd name="T9" fmla="*/ 164 h 315"/>
              <a:gd name="T10" fmla="*/ 23 w 173"/>
              <a:gd name="T11" fmla="*/ 12 h 315"/>
              <a:gd name="T12" fmla="*/ 110 w 173"/>
              <a:gd name="T13" fmla="*/ 0 h 315"/>
              <a:gd name="T14" fmla="*/ 131 w 173"/>
              <a:gd name="T15" fmla="*/ 152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3" h="315">
                <a:moveTo>
                  <a:pt x="131" y="152"/>
                </a:moveTo>
                <a:lnTo>
                  <a:pt x="173" y="144"/>
                </a:lnTo>
                <a:lnTo>
                  <a:pt x="104" y="315"/>
                </a:lnTo>
                <a:lnTo>
                  <a:pt x="0" y="169"/>
                </a:lnTo>
                <a:lnTo>
                  <a:pt x="43" y="164"/>
                </a:lnTo>
                <a:lnTo>
                  <a:pt x="23" y="12"/>
                </a:lnTo>
                <a:lnTo>
                  <a:pt x="110" y="0"/>
                </a:lnTo>
                <a:lnTo>
                  <a:pt x="131" y="1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3" name="Text Box 136"/>
          <p:cNvSpPr txBox="1">
            <a:spLocks noChangeArrowheads="1"/>
          </p:cNvSpPr>
          <p:nvPr/>
        </p:nvSpPr>
        <p:spPr bwMode="auto">
          <a:xfrm>
            <a:off x="8818402" y="2072705"/>
            <a:ext cx="10775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dirty="0" err="1" smtClean="0"/>
              <a:t>Q</a:t>
            </a:r>
            <a:r>
              <a:rPr lang="de-DE" baseline="-25000" dirty="0" err="1" smtClean="0"/>
              <a:t>Werkzeug</a:t>
            </a:r>
            <a:endParaRPr lang="de-DE" baseline="-25000" dirty="0"/>
          </a:p>
        </p:txBody>
      </p:sp>
      <p:sp>
        <p:nvSpPr>
          <p:cNvPr id="54" name="Freeform 77"/>
          <p:cNvSpPr>
            <a:spLocks/>
          </p:cNvSpPr>
          <p:nvPr/>
        </p:nvSpPr>
        <p:spPr bwMode="auto">
          <a:xfrm rot="10800000">
            <a:off x="7409556" y="1659187"/>
            <a:ext cx="167480" cy="407167"/>
          </a:xfrm>
          <a:custGeom>
            <a:avLst/>
            <a:gdLst>
              <a:gd name="T0" fmla="*/ 131 w 173"/>
              <a:gd name="T1" fmla="*/ 152 h 315"/>
              <a:gd name="T2" fmla="*/ 173 w 173"/>
              <a:gd name="T3" fmla="*/ 144 h 315"/>
              <a:gd name="T4" fmla="*/ 104 w 173"/>
              <a:gd name="T5" fmla="*/ 315 h 315"/>
              <a:gd name="T6" fmla="*/ 0 w 173"/>
              <a:gd name="T7" fmla="*/ 169 h 315"/>
              <a:gd name="T8" fmla="*/ 43 w 173"/>
              <a:gd name="T9" fmla="*/ 164 h 315"/>
              <a:gd name="T10" fmla="*/ 23 w 173"/>
              <a:gd name="T11" fmla="*/ 12 h 315"/>
              <a:gd name="T12" fmla="*/ 110 w 173"/>
              <a:gd name="T13" fmla="*/ 0 h 315"/>
              <a:gd name="T14" fmla="*/ 131 w 173"/>
              <a:gd name="T15" fmla="*/ 152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3" h="315">
                <a:moveTo>
                  <a:pt x="131" y="152"/>
                </a:moveTo>
                <a:lnTo>
                  <a:pt x="173" y="144"/>
                </a:lnTo>
                <a:lnTo>
                  <a:pt x="104" y="315"/>
                </a:lnTo>
                <a:lnTo>
                  <a:pt x="0" y="169"/>
                </a:lnTo>
                <a:lnTo>
                  <a:pt x="43" y="164"/>
                </a:lnTo>
                <a:lnTo>
                  <a:pt x="23" y="12"/>
                </a:lnTo>
                <a:lnTo>
                  <a:pt x="110" y="0"/>
                </a:lnTo>
                <a:lnTo>
                  <a:pt x="131" y="1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5" name="Text Box 136"/>
          <p:cNvSpPr txBox="1">
            <a:spLocks noChangeArrowheads="1"/>
          </p:cNvSpPr>
          <p:nvPr/>
        </p:nvSpPr>
        <p:spPr bwMode="auto">
          <a:xfrm>
            <a:off x="6606836" y="1117585"/>
            <a:ext cx="10775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dirty="0" err="1" smtClean="0"/>
              <a:t>Q</a:t>
            </a:r>
            <a:r>
              <a:rPr lang="de-DE" baseline="-25000" dirty="0" err="1" smtClean="0"/>
              <a:t>Span</a:t>
            </a:r>
            <a:endParaRPr lang="de-DE" baseline="-25000" dirty="0"/>
          </a:p>
        </p:txBody>
      </p:sp>
    </p:spTree>
    <p:extLst>
      <p:ext uri="{BB962C8B-B14F-4D97-AF65-F5344CB8AC3E}">
        <p14:creationId xmlns:p14="http://schemas.microsoft.com/office/powerpoint/2010/main" val="293013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88"/>
          <p:cNvSpPr txBox="1">
            <a:spLocks noChangeArrowheads="1"/>
          </p:cNvSpPr>
          <p:nvPr/>
        </p:nvSpPr>
        <p:spPr bwMode="auto">
          <a:xfrm>
            <a:off x="1423491" y="3336570"/>
            <a:ext cx="2665413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179917" bIns="0"/>
          <a:lstStyle>
            <a:lvl1pPr marL="269875" indent="-269875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SzPct val="90000"/>
              <a:buFont typeface="Wingdings" pitchFamily="2" charset="2"/>
              <a:buNone/>
            </a:pPr>
            <a:r>
              <a:rPr lang="de-DE" sz="1400" dirty="0"/>
              <a:t> </a:t>
            </a:r>
            <a:r>
              <a:rPr lang="de-DE" sz="1400" dirty="0" smtClean="0"/>
              <a:t>Trigger </a:t>
            </a:r>
            <a:r>
              <a:rPr lang="de-DE" sz="1400" dirty="0"/>
              <a:t>und Chao (1951)</a:t>
            </a:r>
          </a:p>
        </p:txBody>
      </p:sp>
      <p:grpSp>
        <p:nvGrpSpPr>
          <p:cNvPr id="6" name="Group 255"/>
          <p:cNvGrpSpPr>
            <a:grpSpLocks/>
          </p:cNvGrpSpPr>
          <p:nvPr/>
        </p:nvGrpSpPr>
        <p:grpSpPr bwMode="auto">
          <a:xfrm>
            <a:off x="555802" y="1396277"/>
            <a:ext cx="3313112" cy="1808163"/>
            <a:chOff x="171" y="890"/>
            <a:chExt cx="2087" cy="1139"/>
          </a:xfrm>
        </p:grpSpPr>
        <p:cxnSp>
          <p:nvCxnSpPr>
            <p:cNvPr id="7" name="AutoShape 256"/>
            <p:cNvCxnSpPr>
              <a:cxnSpLocks noChangeShapeType="1"/>
              <a:stCxn id="9" idx="0"/>
            </p:cNvCxnSpPr>
            <p:nvPr/>
          </p:nvCxnSpPr>
          <p:spPr bwMode="auto">
            <a:xfrm flipH="1">
              <a:off x="1487" y="1215"/>
              <a:ext cx="136" cy="535"/>
            </a:xfrm>
            <a:prstGeom prst="straightConnector1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8" name="AutoShape 257"/>
            <p:cNvCxnSpPr>
              <a:cxnSpLocks noChangeShapeType="1"/>
            </p:cNvCxnSpPr>
            <p:nvPr/>
          </p:nvCxnSpPr>
          <p:spPr bwMode="auto">
            <a:xfrm flipV="1">
              <a:off x="1487" y="1714"/>
              <a:ext cx="447" cy="44"/>
            </a:xfrm>
            <a:prstGeom prst="straightConnector1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9" name="Freeform 258"/>
            <p:cNvSpPr>
              <a:spLocks/>
            </p:cNvSpPr>
            <p:nvPr/>
          </p:nvSpPr>
          <p:spPr bwMode="auto">
            <a:xfrm>
              <a:off x="1623" y="1200"/>
              <a:ext cx="414" cy="505"/>
            </a:xfrm>
            <a:custGeom>
              <a:avLst/>
              <a:gdLst>
                <a:gd name="T0" fmla="*/ 0 w 378"/>
                <a:gd name="T1" fmla="*/ 15 h 514"/>
                <a:gd name="T2" fmla="*/ 136 w 378"/>
                <a:gd name="T3" fmla="*/ 15 h 514"/>
                <a:gd name="T4" fmla="*/ 226 w 378"/>
                <a:gd name="T5" fmla="*/ 106 h 514"/>
                <a:gd name="T6" fmla="*/ 272 w 378"/>
                <a:gd name="T7" fmla="*/ 151 h 514"/>
                <a:gd name="T8" fmla="*/ 363 w 378"/>
                <a:gd name="T9" fmla="*/ 197 h 514"/>
                <a:gd name="T10" fmla="*/ 363 w 378"/>
                <a:gd name="T11" fmla="*/ 242 h 514"/>
                <a:gd name="T12" fmla="*/ 317 w 378"/>
                <a:gd name="T13" fmla="*/ 378 h 514"/>
                <a:gd name="T14" fmla="*/ 317 w 378"/>
                <a:gd name="T15" fmla="*/ 423 h 514"/>
                <a:gd name="T16" fmla="*/ 272 w 378"/>
                <a:gd name="T17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514">
                  <a:moveTo>
                    <a:pt x="0" y="15"/>
                  </a:moveTo>
                  <a:cubicBezTo>
                    <a:pt x="49" y="7"/>
                    <a:pt x="98" y="0"/>
                    <a:pt x="136" y="15"/>
                  </a:cubicBezTo>
                  <a:cubicBezTo>
                    <a:pt x="174" y="30"/>
                    <a:pt x="203" y="83"/>
                    <a:pt x="226" y="106"/>
                  </a:cubicBezTo>
                  <a:cubicBezTo>
                    <a:pt x="249" y="129"/>
                    <a:pt x="249" y="136"/>
                    <a:pt x="272" y="151"/>
                  </a:cubicBezTo>
                  <a:cubicBezTo>
                    <a:pt x="295" y="166"/>
                    <a:pt x="348" y="182"/>
                    <a:pt x="363" y="197"/>
                  </a:cubicBezTo>
                  <a:cubicBezTo>
                    <a:pt x="378" y="212"/>
                    <a:pt x="371" y="212"/>
                    <a:pt x="363" y="242"/>
                  </a:cubicBezTo>
                  <a:cubicBezTo>
                    <a:pt x="355" y="272"/>
                    <a:pt x="325" y="348"/>
                    <a:pt x="317" y="378"/>
                  </a:cubicBezTo>
                  <a:cubicBezTo>
                    <a:pt x="309" y="408"/>
                    <a:pt x="324" y="400"/>
                    <a:pt x="317" y="423"/>
                  </a:cubicBezTo>
                  <a:cubicBezTo>
                    <a:pt x="310" y="446"/>
                    <a:pt x="279" y="499"/>
                    <a:pt x="272" y="514"/>
                  </a:cubicBezTo>
                </a:path>
              </a:pathLst>
            </a:custGeom>
            <a:noFill/>
            <a:ln w="1079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cxnSp>
          <p:nvCxnSpPr>
            <p:cNvPr id="10" name="AutoShape 259"/>
            <p:cNvCxnSpPr>
              <a:cxnSpLocks noChangeShapeType="1"/>
            </p:cNvCxnSpPr>
            <p:nvPr/>
          </p:nvCxnSpPr>
          <p:spPr bwMode="auto">
            <a:xfrm>
              <a:off x="1487" y="1759"/>
              <a:ext cx="680" cy="1"/>
            </a:xfrm>
            <a:prstGeom prst="straightConnector1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1" name="AutoShape 260"/>
            <p:cNvCxnSpPr>
              <a:cxnSpLocks noChangeShapeType="1"/>
            </p:cNvCxnSpPr>
            <p:nvPr/>
          </p:nvCxnSpPr>
          <p:spPr bwMode="auto">
            <a:xfrm flipH="1">
              <a:off x="398" y="1759"/>
              <a:ext cx="1192" cy="1"/>
            </a:xfrm>
            <a:prstGeom prst="straightConnector1">
              <a:avLst/>
            </a:prstGeom>
            <a:noFill/>
            <a:ln w="1079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2" name="AutoShape 261"/>
            <p:cNvCxnSpPr>
              <a:cxnSpLocks noChangeShapeType="1"/>
            </p:cNvCxnSpPr>
            <p:nvPr/>
          </p:nvCxnSpPr>
          <p:spPr bwMode="auto">
            <a:xfrm flipH="1" flipV="1">
              <a:off x="1124" y="1623"/>
              <a:ext cx="397" cy="1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3" name="AutoShape 262"/>
            <p:cNvCxnSpPr>
              <a:cxnSpLocks noChangeShapeType="1"/>
            </p:cNvCxnSpPr>
            <p:nvPr/>
          </p:nvCxnSpPr>
          <p:spPr bwMode="auto">
            <a:xfrm flipV="1">
              <a:off x="1124" y="898"/>
              <a:ext cx="182" cy="713"/>
            </a:xfrm>
            <a:prstGeom prst="straightConnector1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4" name="AutoShape 263"/>
            <p:cNvCxnSpPr>
              <a:cxnSpLocks noChangeShapeType="1"/>
              <a:stCxn id="9" idx="3"/>
              <a:endCxn id="9" idx="3"/>
            </p:cNvCxnSpPr>
            <p:nvPr/>
          </p:nvCxnSpPr>
          <p:spPr bwMode="auto">
            <a:xfrm>
              <a:off x="1921" y="1348"/>
              <a:ext cx="0" cy="0"/>
            </a:xfrm>
            <a:prstGeom prst="straightConnector1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grpSp>
          <p:nvGrpSpPr>
            <p:cNvPr id="15" name="Group 264"/>
            <p:cNvGrpSpPr>
              <a:grpSpLocks/>
            </p:cNvGrpSpPr>
            <p:nvPr/>
          </p:nvGrpSpPr>
          <p:grpSpPr bwMode="auto">
            <a:xfrm>
              <a:off x="1532" y="1706"/>
              <a:ext cx="503" cy="44"/>
              <a:chOff x="1532" y="1578"/>
              <a:chExt cx="503" cy="44"/>
            </a:xfrm>
          </p:grpSpPr>
          <p:sp>
            <p:nvSpPr>
              <p:cNvPr id="47" name="Line 265"/>
              <p:cNvSpPr>
                <a:spLocks noChangeShapeType="1"/>
              </p:cNvSpPr>
              <p:nvPr/>
            </p:nvSpPr>
            <p:spPr bwMode="auto">
              <a:xfrm flipV="1">
                <a:off x="1532" y="1578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8" name="Line 266"/>
              <p:cNvSpPr>
                <a:spLocks noChangeShapeType="1"/>
              </p:cNvSpPr>
              <p:nvPr/>
            </p:nvSpPr>
            <p:spPr bwMode="auto">
              <a:xfrm flipV="1">
                <a:off x="1578" y="1578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" name="Line 267"/>
              <p:cNvSpPr>
                <a:spLocks noChangeShapeType="1"/>
              </p:cNvSpPr>
              <p:nvPr/>
            </p:nvSpPr>
            <p:spPr bwMode="auto">
              <a:xfrm flipV="1">
                <a:off x="1623" y="1578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" name="Line 268"/>
              <p:cNvSpPr>
                <a:spLocks noChangeShapeType="1"/>
              </p:cNvSpPr>
              <p:nvPr/>
            </p:nvSpPr>
            <p:spPr bwMode="auto">
              <a:xfrm flipV="1">
                <a:off x="1668" y="1578"/>
                <a:ext cx="50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" name="Line 269"/>
              <p:cNvSpPr>
                <a:spLocks noChangeShapeType="1"/>
              </p:cNvSpPr>
              <p:nvPr/>
            </p:nvSpPr>
            <p:spPr bwMode="auto">
              <a:xfrm flipV="1">
                <a:off x="1714" y="1578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" name="Line 270"/>
              <p:cNvSpPr>
                <a:spLocks noChangeShapeType="1"/>
              </p:cNvSpPr>
              <p:nvPr/>
            </p:nvSpPr>
            <p:spPr bwMode="auto">
              <a:xfrm flipV="1">
                <a:off x="1759" y="1578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" name="Line 271"/>
              <p:cNvSpPr>
                <a:spLocks noChangeShapeType="1"/>
              </p:cNvSpPr>
              <p:nvPr/>
            </p:nvSpPr>
            <p:spPr bwMode="auto">
              <a:xfrm flipV="1">
                <a:off x="1804" y="1578"/>
                <a:ext cx="50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" name="Line 272"/>
              <p:cNvSpPr>
                <a:spLocks noChangeShapeType="1"/>
              </p:cNvSpPr>
              <p:nvPr/>
            </p:nvSpPr>
            <p:spPr bwMode="auto">
              <a:xfrm flipV="1">
                <a:off x="1850" y="1578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5" name="Line 273"/>
              <p:cNvSpPr>
                <a:spLocks noChangeShapeType="1"/>
              </p:cNvSpPr>
              <p:nvPr/>
            </p:nvSpPr>
            <p:spPr bwMode="auto">
              <a:xfrm flipV="1">
                <a:off x="1895" y="1578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6" name="Line 274"/>
              <p:cNvSpPr>
                <a:spLocks noChangeShapeType="1"/>
              </p:cNvSpPr>
              <p:nvPr/>
            </p:nvSpPr>
            <p:spPr bwMode="auto">
              <a:xfrm flipV="1">
                <a:off x="1940" y="1578"/>
                <a:ext cx="50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7" name="Line 275"/>
              <p:cNvSpPr>
                <a:spLocks noChangeShapeType="1"/>
              </p:cNvSpPr>
              <p:nvPr/>
            </p:nvSpPr>
            <p:spPr bwMode="auto">
              <a:xfrm flipV="1">
                <a:off x="1986" y="1578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6" name="Group 276"/>
            <p:cNvGrpSpPr>
              <a:grpSpLocks/>
            </p:cNvGrpSpPr>
            <p:nvPr/>
          </p:nvGrpSpPr>
          <p:grpSpPr bwMode="auto">
            <a:xfrm>
              <a:off x="398" y="1570"/>
              <a:ext cx="729" cy="44"/>
              <a:chOff x="398" y="1578"/>
              <a:chExt cx="729" cy="44"/>
            </a:xfrm>
          </p:grpSpPr>
          <p:sp>
            <p:nvSpPr>
              <p:cNvPr id="31" name="Line 277"/>
              <p:cNvSpPr>
                <a:spLocks noChangeShapeType="1"/>
              </p:cNvSpPr>
              <p:nvPr/>
            </p:nvSpPr>
            <p:spPr bwMode="auto">
              <a:xfrm flipV="1">
                <a:off x="761" y="1578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2" name="Line 278"/>
              <p:cNvSpPr>
                <a:spLocks noChangeShapeType="1"/>
              </p:cNvSpPr>
              <p:nvPr/>
            </p:nvSpPr>
            <p:spPr bwMode="auto">
              <a:xfrm flipV="1">
                <a:off x="807" y="1578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3" name="Line 279"/>
              <p:cNvSpPr>
                <a:spLocks noChangeShapeType="1"/>
              </p:cNvSpPr>
              <p:nvPr/>
            </p:nvSpPr>
            <p:spPr bwMode="auto">
              <a:xfrm flipV="1">
                <a:off x="852" y="1578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4" name="Line 280"/>
              <p:cNvSpPr>
                <a:spLocks noChangeShapeType="1"/>
              </p:cNvSpPr>
              <p:nvPr/>
            </p:nvSpPr>
            <p:spPr bwMode="auto">
              <a:xfrm flipV="1">
                <a:off x="897" y="1578"/>
                <a:ext cx="50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5" name="Line 281"/>
              <p:cNvSpPr>
                <a:spLocks noChangeShapeType="1"/>
              </p:cNvSpPr>
              <p:nvPr/>
            </p:nvSpPr>
            <p:spPr bwMode="auto">
              <a:xfrm flipV="1">
                <a:off x="943" y="1578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6" name="Line 282"/>
              <p:cNvSpPr>
                <a:spLocks noChangeShapeType="1"/>
              </p:cNvSpPr>
              <p:nvPr/>
            </p:nvSpPr>
            <p:spPr bwMode="auto">
              <a:xfrm flipV="1">
                <a:off x="988" y="1578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7" name="Line 283"/>
              <p:cNvSpPr>
                <a:spLocks noChangeShapeType="1"/>
              </p:cNvSpPr>
              <p:nvPr/>
            </p:nvSpPr>
            <p:spPr bwMode="auto">
              <a:xfrm flipV="1">
                <a:off x="1033" y="1578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8" name="Line 284"/>
              <p:cNvSpPr>
                <a:spLocks noChangeShapeType="1"/>
              </p:cNvSpPr>
              <p:nvPr/>
            </p:nvSpPr>
            <p:spPr bwMode="auto">
              <a:xfrm flipV="1">
                <a:off x="1078" y="1578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9" name="Line 285"/>
              <p:cNvSpPr>
                <a:spLocks noChangeShapeType="1"/>
              </p:cNvSpPr>
              <p:nvPr/>
            </p:nvSpPr>
            <p:spPr bwMode="auto">
              <a:xfrm flipV="1">
                <a:off x="398" y="1578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0" name="Line 286"/>
              <p:cNvSpPr>
                <a:spLocks noChangeShapeType="1"/>
              </p:cNvSpPr>
              <p:nvPr/>
            </p:nvSpPr>
            <p:spPr bwMode="auto">
              <a:xfrm flipV="1">
                <a:off x="444" y="1578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1" name="Line 287"/>
              <p:cNvSpPr>
                <a:spLocks noChangeShapeType="1"/>
              </p:cNvSpPr>
              <p:nvPr/>
            </p:nvSpPr>
            <p:spPr bwMode="auto">
              <a:xfrm flipV="1">
                <a:off x="489" y="1578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" name="Line 288"/>
              <p:cNvSpPr>
                <a:spLocks noChangeShapeType="1"/>
              </p:cNvSpPr>
              <p:nvPr/>
            </p:nvSpPr>
            <p:spPr bwMode="auto">
              <a:xfrm flipV="1">
                <a:off x="534" y="1578"/>
                <a:ext cx="50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" name="Line 289"/>
              <p:cNvSpPr>
                <a:spLocks noChangeShapeType="1"/>
              </p:cNvSpPr>
              <p:nvPr/>
            </p:nvSpPr>
            <p:spPr bwMode="auto">
              <a:xfrm flipV="1">
                <a:off x="580" y="1578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4" name="Line 290"/>
              <p:cNvSpPr>
                <a:spLocks noChangeShapeType="1"/>
              </p:cNvSpPr>
              <p:nvPr/>
            </p:nvSpPr>
            <p:spPr bwMode="auto">
              <a:xfrm flipV="1">
                <a:off x="625" y="1578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" name="Line 291"/>
              <p:cNvSpPr>
                <a:spLocks noChangeShapeType="1"/>
              </p:cNvSpPr>
              <p:nvPr/>
            </p:nvSpPr>
            <p:spPr bwMode="auto">
              <a:xfrm flipV="1">
                <a:off x="670" y="1578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" name="Line 292"/>
              <p:cNvSpPr>
                <a:spLocks noChangeShapeType="1"/>
              </p:cNvSpPr>
              <p:nvPr/>
            </p:nvSpPr>
            <p:spPr bwMode="auto">
              <a:xfrm flipV="1">
                <a:off x="715" y="1578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17" name="Line 293"/>
            <p:cNvSpPr>
              <a:spLocks noChangeShapeType="1"/>
            </p:cNvSpPr>
            <p:nvPr/>
          </p:nvSpPr>
          <p:spPr bwMode="auto">
            <a:xfrm>
              <a:off x="1850" y="1752"/>
              <a:ext cx="90" cy="139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Line 294"/>
            <p:cNvSpPr>
              <a:spLocks noChangeShapeType="1"/>
            </p:cNvSpPr>
            <p:nvPr/>
          </p:nvSpPr>
          <p:spPr bwMode="auto">
            <a:xfrm>
              <a:off x="625" y="1434"/>
              <a:ext cx="198" cy="178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Line 295"/>
            <p:cNvSpPr>
              <a:spLocks noChangeShapeType="1"/>
            </p:cNvSpPr>
            <p:nvPr/>
          </p:nvSpPr>
          <p:spPr bwMode="auto">
            <a:xfrm flipV="1">
              <a:off x="1306" y="1480"/>
              <a:ext cx="45" cy="189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Text Box 296"/>
            <p:cNvSpPr txBox="1">
              <a:spLocks noChangeArrowheads="1"/>
            </p:cNvSpPr>
            <p:nvPr/>
          </p:nvSpPr>
          <p:spPr bwMode="auto">
            <a:xfrm>
              <a:off x="171" y="1306"/>
              <a:ext cx="894" cy="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400"/>
                <a:t>         </a:t>
              </a:r>
              <a:r>
                <a:rPr lang="de-DE" sz="1000"/>
                <a:t>adiabat</a:t>
              </a:r>
            </a:p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endParaRPr lang="de-DE" sz="1000"/>
            </a:p>
          </p:txBody>
        </p:sp>
        <p:sp>
          <p:nvSpPr>
            <p:cNvPr id="21" name="Line 297"/>
            <p:cNvSpPr>
              <a:spLocks noChangeShapeType="1"/>
            </p:cNvSpPr>
            <p:nvPr/>
          </p:nvSpPr>
          <p:spPr bwMode="auto">
            <a:xfrm flipH="1">
              <a:off x="1124" y="1714"/>
              <a:ext cx="198" cy="223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 Box 298"/>
            <p:cNvSpPr txBox="1">
              <a:spLocks noChangeArrowheads="1"/>
            </p:cNvSpPr>
            <p:nvPr/>
          </p:nvSpPr>
          <p:spPr bwMode="auto">
            <a:xfrm>
              <a:off x="852" y="1941"/>
              <a:ext cx="623" cy="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000"/>
                <a:t>Materialfluss</a:t>
              </a:r>
            </a:p>
          </p:txBody>
        </p:sp>
        <p:sp>
          <p:nvSpPr>
            <p:cNvPr id="23" name="Text Box 299"/>
            <p:cNvSpPr txBox="1">
              <a:spLocks noChangeArrowheads="1"/>
            </p:cNvSpPr>
            <p:nvPr/>
          </p:nvSpPr>
          <p:spPr bwMode="auto">
            <a:xfrm>
              <a:off x="1577" y="1397"/>
              <a:ext cx="646" cy="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000" b="1"/>
                <a:t>Werkzeug</a:t>
              </a:r>
            </a:p>
          </p:txBody>
        </p:sp>
        <p:sp>
          <p:nvSpPr>
            <p:cNvPr id="24" name="Text Box 300"/>
            <p:cNvSpPr txBox="1">
              <a:spLocks noChangeArrowheads="1"/>
            </p:cNvSpPr>
            <p:nvPr/>
          </p:nvSpPr>
          <p:spPr bwMode="auto">
            <a:xfrm>
              <a:off x="1305" y="1079"/>
              <a:ext cx="227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400"/>
                <a:t>II</a:t>
              </a:r>
            </a:p>
          </p:txBody>
        </p:sp>
        <p:sp>
          <p:nvSpPr>
            <p:cNvPr id="25" name="Freeform 301"/>
            <p:cNvSpPr>
              <a:spLocks/>
            </p:cNvSpPr>
            <p:nvPr/>
          </p:nvSpPr>
          <p:spPr bwMode="auto">
            <a:xfrm>
              <a:off x="1306" y="890"/>
              <a:ext cx="317" cy="326"/>
            </a:xfrm>
            <a:custGeom>
              <a:avLst/>
              <a:gdLst>
                <a:gd name="T0" fmla="*/ 0 w 317"/>
                <a:gd name="T1" fmla="*/ 8 h 326"/>
                <a:gd name="T2" fmla="*/ 45 w 317"/>
                <a:gd name="T3" fmla="*/ 8 h 326"/>
                <a:gd name="T4" fmla="*/ 90 w 317"/>
                <a:gd name="T5" fmla="*/ 54 h 326"/>
                <a:gd name="T6" fmla="*/ 136 w 317"/>
                <a:gd name="T7" fmla="*/ 144 h 326"/>
                <a:gd name="T8" fmla="*/ 226 w 317"/>
                <a:gd name="T9" fmla="*/ 190 h 326"/>
                <a:gd name="T10" fmla="*/ 317 w 317"/>
                <a:gd name="T11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7" h="326">
                  <a:moveTo>
                    <a:pt x="0" y="8"/>
                  </a:moveTo>
                  <a:cubicBezTo>
                    <a:pt x="15" y="4"/>
                    <a:pt x="30" y="0"/>
                    <a:pt x="45" y="8"/>
                  </a:cubicBezTo>
                  <a:cubicBezTo>
                    <a:pt x="60" y="16"/>
                    <a:pt x="75" y="31"/>
                    <a:pt x="90" y="54"/>
                  </a:cubicBezTo>
                  <a:cubicBezTo>
                    <a:pt x="105" y="77"/>
                    <a:pt x="113" y="121"/>
                    <a:pt x="136" y="144"/>
                  </a:cubicBezTo>
                  <a:cubicBezTo>
                    <a:pt x="159" y="167"/>
                    <a:pt x="196" y="160"/>
                    <a:pt x="226" y="190"/>
                  </a:cubicBezTo>
                  <a:cubicBezTo>
                    <a:pt x="256" y="220"/>
                    <a:pt x="286" y="273"/>
                    <a:pt x="317" y="326"/>
                  </a:cubicBezTo>
                </a:path>
              </a:pathLst>
            </a:custGeom>
            <a:noFill/>
            <a:ln w="1079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6" name="Text Box 302"/>
            <p:cNvSpPr txBox="1">
              <a:spLocks noChangeArrowheads="1"/>
            </p:cNvSpPr>
            <p:nvPr/>
          </p:nvSpPr>
          <p:spPr bwMode="auto">
            <a:xfrm>
              <a:off x="1805" y="1888"/>
              <a:ext cx="453" cy="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000"/>
                <a:t>adiabat</a:t>
              </a:r>
            </a:p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endParaRPr lang="de-DE" sz="1000"/>
            </a:p>
          </p:txBody>
        </p:sp>
        <p:sp>
          <p:nvSpPr>
            <p:cNvPr id="27" name="Text Box 303"/>
            <p:cNvSpPr txBox="1">
              <a:spLocks noChangeArrowheads="1"/>
            </p:cNvSpPr>
            <p:nvPr/>
          </p:nvSpPr>
          <p:spPr bwMode="auto">
            <a:xfrm>
              <a:off x="1351" y="1344"/>
              <a:ext cx="297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200"/>
                <a:t>ABq</a:t>
              </a:r>
            </a:p>
          </p:txBody>
        </p:sp>
        <p:sp>
          <p:nvSpPr>
            <p:cNvPr id="28" name="Line 304"/>
            <p:cNvSpPr>
              <a:spLocks noChangeShapeType="1"/>
            </p:cNvSpPr>
            <p:nvPr/>
          </p:nvSpPr>
          <p:spPr bwMode="auto">
            <a:xfrm>
              <a:off x="398" y="1616"/>
              <a:ext cx="726" cy="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Text Box 305"/>
            <p:cNvSpPr txBox="1">
              <a:spLocks noChangeArrowheads="1"/>
            </p:cNvSpPr>
            <p:nvPr/>
          </p:nvSpPr>
          <p:spPr bwMode="auto">
            <a:xfrm>
              <a:off x="1033" y="1434"/>
              <a:ext cx="207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400"/>
                <a:t>A</a:t>
              </a:r>
            </a:p>
          </p:txBody>
        </p:sp>
        <p:sp>
          <p:nvSpPr>
            <p:cNvPr id="30" name="Text Box 306"/>
            <p:cNvSpPr txBox="1">
              <a:spLocks noChangeArrowheads="1"/>
            </p:cNvSpPr>
            <p:nvPr/>
          </p:nvSpPr>
          <p:spPr bwMode="auto">
            <a:xfrm>
              <a:off x="1442" y="1797"/>
              <a:ext cx="116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400"/>
                <a:t>B</a:t>
              </a:r>
            </a:p>
          </p:txBody>
        </p:sp>
      </p:grpSp>
      <p:sp>
        <p:nvSpPr>
          <p:cNvPr id="58" name="Text Box 307"/>
          <p:cNvSpPr txBox="1">
            <a:spLocks noChangeArrowheads="1"/>
          </p:cNvSpPr>
          <p:nvPr/>
        </p:nvSpPr>
        <p:spPr bwMode="auto">
          <a:xfrm>
            <a:off x="6255941" y="3336570"/>
            <a:ext cx="1871662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179917" bIns="0"/>
          <a:lstStyle>
            <a:lvl1pPr marL="269875" indent="-269875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SzPct val="90000"/>
              <a:buFont typeface="Wingdings" pitchFamily="2" charset="2"/>
              <a:buNone/>
            </a:pPr>
            <a:r>
              <a:rPr lang="de-DE" sz="1400" dirty="0" smtClean="0"/>
              <a:t>Hahn </a:t>
            </a:r>
            <a:r>
              <a:rPr lang="de-DE" sz="1400" dirty="0"/>
              <a:t>(1951)</a:t>
            </a:r>
          </a:p>
        </p:txBody>
      </p:sp>
      <p:grpSp>
        <p:nvGrpSpPr>
          <p:cNvPr id="59" name="Group 315"/>
          <p:cNvGrpSpPr>
            <a:grpSpLocks/>
          </p:cNvGrpSpPr>
          <p:nvPr/>
        </p:nvGrpSpPr>
        <p:grpSpPr bwMode="auto">
          <a:xfrm>
            <a:off x="5169024" y="1392453"/>
            <a:ext cx="3600450" cy="1808163"/>
            <a:chOff x="3029" y="1026"/>
            <a:chExt cx="2268" cy="1139"/>
          </a:xfrm>
        </p:grpSpPr>
        <p:cxnSp>
          <p:nvCxnSpPr>
            <p:cNvPr id="60" name="AutoShape 139"/>
            <p:cNvCxnSpPr>
              <a:cxnSpLocks noChangeShapeType="1"/>
              <a:stCxn id="62" idx="0"/>
            </p:cNvCxnSpPr>
            <p:nvPr/>
          </p:nvCxnSpPr>
          <p:spPr bwMode="auto">
            <a:xfrm flipH="1">
              <a:off x="4345" y="1351"/>
              <a:ext cx="136" cy="535"/>
            </a:xfrm>
            <a:prstGeom prst="straightConnector1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1" name="AutoShape 140"/>
            <p:cNvCxnSpPr>
              <a:cxnSpLocks noChangeShapeType="1"/>
            </p:cNvCxnSpPr>
            <p:nvPr/>
          </p:nvCxnSpPr>
          <p:spPr bwMode="auto">
            <a:xfrm flipV="1">
              <a:off x="4345" y="1850"/>
              <a:ext cx="447" cy="44"/>
            </a:xfrm>
            <a:prstGeom prst="straightConnector1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62" name="Freeform 141"/>
            <p:cNvSpPr>
              <a:spLocks/>
            </p:cNvSpPr>
            <p:nvPr/>
          </p:nvSpPr>
          <p:spPr bwMode="auto">
            <a:xfrm>
              <a:off x="4481" y="1336"/>
              <a:ext cx="414" cy="505"/>
            </a:xfrm>
            <a:custGeom>
              <a:avLst/>
              <a:gdLst>
                <a:gd name="T0" fmla="*/ 0 w 378"/>
                <a:gd name="T1" fmla="*/ 15 h 514"/>
                <a:gd name="T2" fmla="*/ 136 w 378"/>
                <a:gd name="T3" fmla="*/ 15 h 514"/>
                <a:gd name="T4" fmla="*/ 226 w 378"/>
                <a:gd name="T5" fmla="*/ 106 h 514"/>
                <a:gd name="T6" fmla="*/ 272 w 378"/>
                <a:gd name="T7" fmla="*/ 151 h 514"/>
                <a:gd name="T8" fmla="*/ 363 w 378"/>
                <a:gd name="T9" fmla="*/ 197 h 514"/>
                <a:gd name="T10" fmla="*/ 363 w 378"/>
                <a:gd name="T11" fmla="*/ 242 h 514"/>
                <a:gd name="T12" fmla="*/ 317 w 378"/>
                <a:gd name="T13" fmla="*/ 378 h 514"/>
                <a:gd name="T14" fmla="*/ 317 w 378"/>
                <a:gd name="T15" fmla="*/ 423 h 514"/>
                <a:gd name="T16" fmla="*/ 272 w 378"/>
                <a:gd name="T17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514">
                  <a:moveTo>
                    <a:pt x="0" y="15"/>
                  </a:moveTo>
                  <a:cubicBezTo>
                    <a:pt x="49" y="7"/>
                    <a:pt x="98" y="0"/>
                    <a:pt x="136" y="15"/>
                  </a:cubicBezTo>
                  <a:cubicBezTo>
                    <a:pt x="174" y="30"/>
                    <a:pt x="203" y="83"/>
                    <a:pt x="226" y="106"/>
                  </a:cubicBezTo>
                  <a:cubicBezTo>
                    <a:pt x="249" y="129"/>
                    <a:pt x="249" y="136"/>
                    <a:pt x="272" y="151"/>
                  </a:cubicBezTo>
                  <a:cubicBezTo>
                    <a:pt x="295" y="166"/>
                    <a:pt x="348" y="182"/>
                    <a:pt x="363" y="197"/>
                  </a:cubicBezTo>
                  <a:cubicBezTo>
                    <a:pt x="378" y="212"/>
                    <a:pt x="371" y="212"/>
                    <a:pt x="363" y="242"/>
                  </a:cubicBezTo>
                  <a:cubicBezTo>
                    <a:pt x="355" y="272"/>
                    <a:pt x="325" y="348"/>
                    <a:pt x="317" y="378"/>
                  </a:cubicBezTo>
                  <a:cubicBezTo>
                    <a:pt x="309" y="408"/>
                    <a:pt x="324" y="400"/>
                    <a:pt x="317" y="423"/>
                  </a:cubicBezTo>
                  <a:cubicBezTo>
                    <a:pt x="310" y="446"/>
                    <a:pt x="279" y="499"/>
                    <a:pt x="272" y="514"/>
                  </a:cubicBezTo>
                </a:path>
              </a:pathLst>
            </a:custGeom>
            <a:noFill/>
            <a:ln w="1079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cxnSp>
          <p:nvCxnSpPr>
            <p:cNvPr id="63" name="AutoShape 142"/>
            <p:cNvCxnSpPr>
              <a:cxnSpLocks noChangeShapeType="1"/>
            </p:cNvCxnSpPr>
            <p:nvPr/>
          </p:nvCxnSpPr>
          <p:spPr bwMode="auto">
            <a:xfrm>
              <a:off x="4345" y="1895"/>
              <a:ext cx="680" cy="1"/>
            </a:xfrm>
            <a:prstGeom prst="straightConnector1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4" name="AutoShape 143"/>
            <p:cNvCxnSpPr>
              <a:cxnSpLocks noChangeShapeType="1"/>
            </p:cNvCxnSpPr>
            <p:nvPr/>
          </p:nvCxnSpPr>
          <p:spPr bwMode="auto">
            <a:xfrm flipH="1">
              <a:off x="3256" y="1895"/>
              <a:ext cx="1192" cy="1"/>
            </a:xfrm>
            <a:prstGeom prst="straightConnector1">
              <a:avLst/>
            </a:prstGeom>
            <a:noFill/>
            <a:ln w="1079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5" name="AutoShape 144"/>
            <p:cNvCxnSpPr>
              <a:cxnSpLocks noChangeShapeType="1"/>
            </p:cNvCxnSpPr>
            <p:nvPr/>
          </p:nvCxnSpPr>
          <p:spPr bwMode="auto">
            <a:xfrm flipH="1" flipV="1">
              <a:off x="3982" y="1759"/>
              <a:ext cx="397" cy="1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6" name="AutoShape 146"/>
            <p:cNvCxnSpPr>
              <a:cxnSpLocks noChangeShapeType="1"/>
            </p:cNvCxnSpPr>
            <p:nvPr/>
          </p:nvCxnSpPr>
          <p:spPr bwMode="auto">
            <a:xfrm flipV="1">
              <a:off x="3982" y="1034"/>
              <a:ext cx="182" cy="713"/>
            </a:xfrm>
            <a:prstGeom prst="straightConnector1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7" name="AutoShape 149"/>
            <p:cNvCxnSpPr>
              <a:cxnSpLocks noChangeShapeType="1"/>
              <a:stCxn id="62" idx="3"/>
              <a:endCxn id="62" idx="3"/>
            </p:cNvCxnSpPr>
            <p:nvPr/>
          </p:nvCxnSpPr>
          <p:spPr bwMode="auto">
            <a:xfrm>
              <a:off x="4779" y="1484"/>
              <a:ext cx="0" cy="0"/>
            </a:xfrm>
            <a:prstGeom prst="straightConnector1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68" name="Line 177"/>
            <p:cNvSpPr>
              <a:spLocks noChangeShapeType="1"/>
            </p:cNvSpPr>
            <p:nvPr/>
          </p:nvSpPr>
          <p:spPr bwMode="auto">
            <a:xfrm>
              <a:off x="4708" y="1888"/>
              <a:ext cx="90" cy="139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9" name="Line 178"/>
            <p:cNvSpPr>
              <a:spLocks noChangeShapeType="1"/>
            </p:cNvSpPr>
            <p:nvPr/>
          </p:nvSpPr>
          <p:spPr bwMode="auto">
            <a:xfrm>
              <a:off x="3483" y="1570"/>
              <a:ext cx="198" cy="178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0" name="Text Box 183"/>
            <p:cNvSpPr txBox="1">
              <a:spLocks noChangeArrowheads="1"/>
            </p:cNvSpPr>
            <p:nvPr/>
          </p:nvSpPr>
          <p:spPr bwMode="auto">
            <a:xfrm>
              <a:off x="3029" y="1442"/>
              <a:ext cx="894" cy="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400" dirty="0"/>
                <a:t>         </a:t>
              </a:r>
              <a:r>
                <a:rPr lang="de-DE" sz="1000" dirty="0"/>
                <a:t>keine </a:t>
              </a:r>
              <a:r>
                <a:rPr lang="de-DE" sz="1000" dirty="0" smtClean="0"/>
                <a:t>Grenze</a:t>
              </a:r>
              <a:endParaRPr lang="de-DE" sz="1000" dirty="0"/>
            </a:p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endParaRPr lang="de-DE" sz="1000" dirty="0"/>
            </a:p>
          </p:txBody>
        </p:sp>
        <p:sp>
          <p:nvSpPr>
            <p:cNvPr id="71" name="Line 185"/>
            <p:cNvSpPr>
              <a:spLocks noChangeShapeType="1"/>
            </p:cNvSpPr>
            <p:nvPr/>
          </p:nvSpPr>
          <p:spPr bwMode="auto">
            <a:xfrm flipH="1">
              <a:off x="3982" y="1797"/>
              <a:ext cx="45" cy="276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2" name="Text Box 186"/>
            <p:cNvSpPr txBox="1">
              <a:spLocks noChangeArrowheads="1"/>
            </p:cNvSpPr>
            <p:nvPr/>
          </p:nvSpPr>
          <p:spPr bwMode="auto">
            <a:xfrm>
              <a:off x="3710" y="2077"/>
              <a:ext cx="623" cy="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000"/>
                <a:t>Materialfluss</a:t>
              </a:r>
            </a:p>
          </p:txBody>
        </p:sp>
        <p:sp>
          <p:nvSpPr>
            <p:cNvPr id="73" name="Text Box 187"/>
            <p:cNvSpPr txBox="1">
              <a:spLocks noChangeArrowheads="1"/>
            </p:cNvSpPr>
            <p:nvPr/>
          </p:nvSpPr>
          <p:spPr bwMode="auto">
            <a:xfrm>
              <a:off x="4435" y="1533"/>
              <a:ext cx="646" cy="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000" b="1"/>
                <a:t>Werkzeug</a:t>
              </a:r>
            </a:p>
          </p:txBody>
        </p:sp>
        <p:sp>
          <p:nvSpPr>
            <p:cNvPr id="74" name="Text Box 189"/>
            <p:cNvSpPr txBox="1">
              <a:spLocks noChangeArrowheads="1"/>
            </p:cNvSpPr>
            <p:nvPr/>
          </p:nvSpPr>
          <p:spPr bwMode="auto">
            <a:xfrm>
              <a:off x="4163" y="1215"/>
              <a:ext cx="227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400"/>
                <a:t>II</a:t>
              </a:r>
            </a:p>
          </p:txBody>
        </p:sp>
        <p:sp>
          <p:nvSpPr>
            <p:cNvPr id="75" name="Freeform 190"/>
            <p:cNvSpPr>
              <a:spLocks/>
            </p:cNvSpPr>
            <p:nvPr/>
          </p:nvSpPr>
          <p:spPr bwMode="auto">
            <a:xfrm>
              <a:off x="4164" y="1026"/>
              <a:ext cx="317" cy="326"/>
            </a:xfrm>
            <a:custGeom>
              <a:avLst/>
              <a:gdLst>
                <a:gd name="T0" fmla="*/ 0 w 317"/>
                <a:gd name="T1" fmla="*/ 8 h 326"/>
                <a:gd name="T2" fmla="*/ 45 w 317"/>
                <a:gd name="T3" fmla="*/ 8 h 326"/>
                <a:gd name="T4" fmla="*/ 90 w 317"/>
                <a:gd name="T5" fmla="*/ 54 h 326"/>
                <a:gd name="T6" fmla="*/ 136 w 317"/>
                <a:gd name="T7" fmla="*/ 144 h 326"/>
                <a:gd name="T8" fmla="*/ 226 w 317"/>
                <a:gd name="T9" fmla="*/ 190 h 326"/>
                <a:gd name="T10" fmla="*/ 317 w 317"/>
                <a:gd name="T11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7" h="326">
                  <a:moveTo>
                    <a:pt x="0" y="8"/>
                  </a:moveTo>
                  <a:cubicBezTo>
                    <a:pt x="15" y="4"/>
                    <a:pt x="30" y="0"/>
                    <a:pt x="45" y="8"/>
                  </a:cubicBezTo>
                  <a:cubicBezTo>
                    <a:pt x="60" y="16"/>
                    <a:pt x="75" y="31"/>
                    <a:pt x="90" y="54"/>
                  </a:cubicBezTo>
                  <a:cubicBezTo>
                    <a:pt x="105" y="77"/>
                    <a:pt x="113" y="121"/>
                    <a:pt x="136" y="144"/>
                  </a:cubicBezTo>
                  <a:cubicBezTo>
                    <a:pt x="159" y="167"/>
                    <a:pt x="196" y="160"/>
                    <a:pt x="226" y="190"/>
                  </a:cubicBezTo>
                  <a:cubicBezTo>
                    <a:pt x="256" y="220"/>
                    <a:pt x="286" y="273"/>
                    <a:pt x="317" y="326"/>
                  </a:cubicBezTo>
                </a:path>
              </a:pathLst>
            </a:custGeom>
            <a:noFill/>
            <a:ln w="1079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6" name="Text Box 246"/>
            <p:cNvSpPr txBox="1">
              <a:spLocks noChangeArrowheads="1"/>
            </p:cNvSpPr>
            <p:nvPr/>
          </p:nvSpPr>
          <p:spPr bwMode="auto">
            <a:xfrm>
              <a:off x="4663" y="2024"/>
              <a:ext cx="634" cy="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000"/>
                <a:t>Keine Grenze</a:t>
              </a:r>
            </a:p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endParaRPr lang="de-DE" sz="1000"/>
            </a:p>
          </p:txBody>
        </p:sp>
        <p:sp>
          <p:nvSpPr>
            <p:cNvPr id="77" name="Text Box 247"/>
            <p:cNvSpPr txBox="1">
              <a:spLocks noChangeArrowheads="1"/>
            </p:cNvSpPr>
            <p:nvPr/>
          </p:nvSpPr>
          <p:spPr bwMode="auto">
            <a:xfrm>
              <a:off x="4299" y="1344"/>
              <a:ext cx="297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000"/>
                <a:t>Vch</a:t>
              </a:r>
            </a:p>
          </p:txBody>
        </p:sp>
        <p:sp>
          <p:nvSpPr>
            <p:cNvPr id="78" name="Line 249"/>
            <p:cNvSpPr>
              <a:spLocks noChangeShapeType="1"/>
            </p:cNvSpPr>
            <p:nvPr/>
          </p:nvSpPr>
          <p:spPr bwMode="auto">
            <a:xfrm>
              <a:off x="3256" y="1752"/>
              <a:ext cx="726" cy="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9" name="Text Box 251"/>
            <p:cNvSpPr txBox="1">
              <a:spLocks noChangeArrowheads="1"/>
            </p:cNvSpPr>
            <p:nvPr/>
          </p:nvSpPr>
          <p:spPr bwMode="auto">
            <a:xfrm>
              <a:off x="3891" y="1570"/>
              <a:ext cx="207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400"/>
                <a:t>A</a:t>
              </a:r>
            </a:p>
          </p:txBody>
        </p:sp>
        <p:sp>
          <p:nvSpPr>
            <p:cNvPr id="80" name="Text Box 252"/>
            <p:cNvSpPr txBox="1">
              <a:spLocks noChangeArrowheads="1"/>
            </p:cNvSpPr>
            <p:nvPr/>
          </p:nvSpPr>
          <p:spPr bwMode="auto">
            <a:xfrm>
              <a:off x="4300" y="1933"/>
              <a:ext cx="116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400"/>
                <a:t>B</a:t>
              </a:r>
            </a:p>
          </p:txBody>
        </p:sp>
        <p:sp>
          <p:nvSpPr>
            <p:cNvPr id="81" name="Line 309"/>
            <p:cNvSpPr>
              <a:spLocks noChangeShapeType="1"/>
            </p:cNvSpPr>
            <p:nvPr/>
          </p:nvSpPr>
          <p:spPr bwMode="auto">
            <a:xfrm flipV="1">
              <a:off x="4254" y="1434"/>
              <a:ext cx="91" cy="318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" name="Line 310"/>
            <p:cNvSpPr>
              <a:spLocks noChangeShapeType="1"/>
            </p:cNvSpPr>
            <p:nvPr/>
          </p:nvSpPr>
          <p:spPr bwMode="auto">
            <a:xfrm flipV="1">
              <a:off x="4163" y="1480"/>
              <a:ext cx="46" cy="181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3" name="Line 311"/>
            <p:cNvSpPr>
              <a:spLocks noChangeShapeType="1"/>
            </p:cNvSpPr>
            <p:nvPr/>
          </p:nvSpPr>
          <p:spPr bwMode="auto">
            <a:xfrm>
              <a:off x="3483" y="1797"/>
              <a:ext cx="453" cy="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4" name="Line 312"/>
            <p:cNvSpPr>
              <a:spLocks noChangeShapeType="1"/>
            </p:cNvSpPr>
            <p:nvPr/>
          </p:nvSpPr>
          <p:spPr bwMode="auto">
            <a:xfrm flipH="1">
              <a:off x="3574" y="1842"/>
              <a:ext cx="317" cy="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cxnSp>
          <p:nvCxnSpPr>
            <p:cNvPr id="85" name="AutoShape 313"/>
            <p:cNvCxnSpPr>
              <a:cxnSpLocks noChangeShapeType="1"/>
            </p:cNvCxnSpPr>
            <p:nvPr/>
          </p:nvCxnSpPr>
          <p:spPr bwMode="auto">
            <a:xfrm flipV="1">
              <a:off x="3982" y="1706"/>
              <a:ext cx="136" cy="91"/>
            </a:xfrm>
            <a:prstGeom prst="curvedConnector3">
              <a:avLst>
                <a:gd name="adj1" fmla="val 94116"/>
              </a:avLst>
            </a:prstGeom>
            <a:noFill/>
            <a:ln w="1079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86" name="Text Box 314"/>
            <p:cNvSpPr txBox="1">
              <a:spLocks noChangeArrowheads="1"/>
            </p:cNvSpPr>
            <p:nvPr/>
          </p:nvSpPr>
          <p:spPr bwMode="auto">
            <a:xfrm>
              <a:off x="3664" y="1842"/>
              <a:ext cx="207" cy="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800"/>
                <a:t>Vc</a:t>
              </a:r>
            </a:p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endParaRPr lang="de-DE" sz="800"/>
            </a:p>
          </p:txBody>
        </p:sp>
      </p:grpSp>
      <p:sp>
        <p:nvSpPr>
          <p:cNvPr id="221" name="Text Box 206"/>
          <p:cNvSpPr txBox="1">
            <a:spLocks noChangeArrowheads="1"/>
          </p:cNvSpPr>
          <p:nvPr/>
        </p:nvSpPr>
        <p:spPr bwMode="auto">
          <a:xfrm>
            <a:off x="1538585" y="5785165"/>
            <a:ext cx="2435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179917" bIns="0"/>
          <a:lstStyle>
            <a:lvl1pPr marL="269875" indent="-269875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SzPct val="90000"/>
              <a:buFont typeface="Wingdings" pitchFamily="2" charset="2"/>
              <a:buNone/>
            </a:pPr>
            <a:r>
              <a:rPr lang="de-DE" sz="1400" dirty="0"/>
              <a:t>Chao und Trigger (1953)</a:t>
            </a:r>
          </a:p>
        </p:txBody>
      </p:sp>
      <p:grpSp>
        <p:nvGrpSpPr>
          <p:cNvPr id="352" name="Gruppieren 351"/>
          <p:cNvGrpSpPr/>
          <p:nvPr/>
        </p:nvGrpSpPr>
        <p:grpSpPr>
          <a:xfrm>
            <a:off x="1000124" y="3657104"/>
            <a:ext cx="2970212" cy="2016125"/>
            <a:chOff x="1000124" y="3782144"/>
            <a:chExt cx="2970212" cy="2016125"/>
          </a:xfrm>
        </p:grpSpPr>
        <p:sp>
          <p:nvSpPr>
            <p:cNvPr id="219" name="Text Box 127"/>
            <p:cNvSpPr txBox="1">
              <a:spLocks noChangeArrowheads="1"/>
            </p:cNvSpPr>
            <p:nvPr/>
          </p:nvSpPr>
          <p:spPr bwMode="auto">
            <a:xfrm>
              <a:off x="1000124" y="4285381"/>
              <a:ext cx="1419225" cy="141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400"/>
                <a:t>         </a:t>
              </a:r>
              <a:r>
                <a:rPr lang="de-DE" sz="1000"/>
                <a:t>adiabat</a:t>
              </a:r>
            </a:p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endParaRPr lang="de-DE" sz="1000"/>
            </a:p>
          </p:txBody>
        </p:sp>
        <p:sp>
          <p:nvSpPr>
            <p:cNvPr id="220" name="Freeform 132"/>
            <p:cNvSpPr>
              <a:spLocks/>
            </p:cNvSpPr>
            <p:nvPr/>
          </p:nvSpPr>
          <p:spPr bwMode="auto">
            <a:xfrm>
              <a:off x="2514599" y="3782144"/>
              <a:ext cx="503237" cy="517525"/>
            </a:xfrm>
            <a:custGeom>
              <a:avLst/>
              <a:gdLst>
                <a:gd name="T0" fmla="*/ 0 w 317"/>
                <a:gd name="T1" fmla="*/ 8 h 326"/>
                <a:gd name="T2" fmla="*/ 45 w 317"/>
                <a:gd name="T3" fmla="*/ 8 h 326"/>
                <a:gd name="T4" fmla="*/ 90 w 317"/>
                <a:gd name="T5" fmla="*/ 54 h 326"/>
                <a:gd name="T6" fmla="*/ 136 w 317"/>
                <a:gd name="T7" fmla="*/ 144 h 326"/>
                <a:gd name="T8" fmla="*/ 226 w 317"/>
                <a:gd name="T9" fmla="*/ 190 h 326"/>
                <a:gd name="T10" fmla="*/ 317 w 317"/>
                <a:gd name="T11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7" h="326">
                  <a:moveTo>
                    <a:pt x="0" y="8"/>
                  </a:moveTo>
                  <a:cubicBezTo>
                    <a:pt x="15" y="4"/>
                    <a:pt x="30" y="0"/>
                    <a:pt x="45" y="8"/>
                  </a:cubicBezTo>
                  <a:cubicBezTo>
                    <a:pt x="60" y="16"/>
                    <a:pt x="75" y="31"/>
                    <a:pt x="90" y="54"/>
                  </a:cubicBezTo>
                  <a:cubicBezTo>
                    <a:pt x="105" y="77"/>
                    <a:pt x="113" y="121"/>
                    <a:pt x="136" y="144"/>
                  </a:cubicBezTo>
                  <a:cubicBezTo>
                    <a:pt x="159" y="167"/>
                    <a:pt x="196" y="160"/>
                    <a:pt x="226" y="190"/>
                  </a:cubicBezTo>
                  <a:cubicBezTo>
                    <a:pt x="256" y="220"/>
                    <a:pt x="286" y="273"/>
                    <a:pt x="317" y="326"/>
                  </a:cubicBezTo>
                </a:path>
              </a:pathLst>
            </a:custGeom>
            <a:noFill/>
            <a:ln w="1079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cxnSp>
          <p:nvCxnSpPr>
            <p:cNvPr id="222" name="AutoShape 117"/>
            <p:cNvCxnSpPr>
              <a:cxnSpLocks noChangeShapeType="1"/>
              <a:stCxn id="224" idx="0"/>
            </p:cNvCxnSpPr>
            <p:nvPr/>
          </p:nvCxnSpPr>
          <p:spPr bwMode="auto">
            <a:xfrm flipH="1">
              <a:off x="2801936" y="4298081"/>
              <a:ext cx="215900" cy="849313"/>
            </a:xfrm>
            <a:prstGeom prst="straightConnector1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23" name="AutoShape 118"/>
            <p:cNvCxnSpPr>
              <a:cxnSpLocks noChangeShapeType="1"/>
            </p:cNvCxnSpPr>
            <p:nvPr/>
          </p:nvCxnSpPr>
          <p:spPr bwMode="auto">
            <a:xfrm flipV="1">
              <a:off x="2801936" y="5090244"/>
              <a:ext cx="709613" cy="69850"/>
            </a:xfrm>
            <a:prstGeom prst="straightConnector1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24" name="Freeform 119"/>
            <p:cNvSpPr>
              <a:spLocks/>
            </p:cNvSpPr>
            <p:nvPr/>
          </p:nvSpPr>
          <p:spPr bwMode="auto">
            <a:xfrm>
              <a:off x="3017836" y="4274269"/>
              <a:ext cx="657225" cy="801687"/>
            </a:xfrm>
            <a:custGeom>
              <a:avLst/>
              <a:gdLst>
                <a:gd name="T0" fmla="*/ 0 w 378"/>
                <a:gd name="T1" fmla="*/ 15 h 514"/>
                <a:gd name="T2" fmla="*/ 136 w 378"/>
                <a:gd name="T3" fmla="*/ 15 h 514"/>
                <a:gd name="T4" fmla="*/ 226 w 378"/>
                <a:gd name="T5" fmla="*/ 106 h 514"/>
                <a:gd name="T6" fmla="*/ 272 w 378"/>
                <a:gd name="T7" fmla="*/ 151 h 514"/>
                <a:gd name="T8" fmla="*/ 363 w 378"/>
                <a:gd name="T9" fmla="*/ 197 h 514"/>
                <a:gd name="T10" fmla="*/ 363 w 378"/>
                <a:gd name="T11" fmla="*/ 242 h 514"/>
                <a:gd name="T12" fmla="*/ 317 w 378"/>
                <a:gd name="T13" fmla="*/ 378 h 514"/>
                <a:gd name="T14" fmla="*/ 317 w 378"/>
                <a:gd name="T15" fmla="*/ 423 h 514"/>
                <a:gd name="T16" fmla="*/ 272 w 378"/>
                <a:gd name="T17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514">
                  <a:moveTo>
                    <a:pt x="0" y="15"/>
                  </a:moveTo>
                  <a:cubicBezTo>
                    <a:pt x="49" y="7"/>
                    <a:pt x="98" y="0"/>
                    <a:pt x="136" y="15"/>
                  </a:cubicBezTo>
                  <a:cubicBezTo>
                    <a:pt x="174" y="30"/>
                    <a:pt x="203" y="83"/>
                    <a:pt x="226" y="106"/>
                  </a:cubicBezTo>
                  <a:cubicBezTo>
                    <a:pt x="249" y="129"/>
                    <a:pt x="249" y="136"/>
                    <a:pt x="272" y="151"/>
                  </a:cubicBezTo>
                  <a:cubicBezTo>
                    <a:pt x="295" y="166"/>
                    <a:pt x="348" y="182"/>
                    <a:pt x="363" y="197"/>
                  </a:cubicBezTo>
                  <a:cubicBezTo>
                    <a:pt x="378" y="212"/>
                    <a:pt x="371" y="212"/>
                    <a:pt x="363" y="242"/>
                  </a:cubicBezTo>
                  <a:cubicBezTo>
                    <a:pt x="355" y="272"/>
                    <a:pt x="325" y="348"/>
                    <a:pt x="317" y="378"/>
                  </a:cubicBezTo>
                  <a:cubicBezTo>
                    <a:pt x="309" y="408"/>
                    <a:pt x="324" y="400"/>
                    <a:pt x="317" y="423"/>
                  </a:cubicBezTo>
                  <a:cubicBezTo>
                    <a:pt x="310" y="446"/>
                    <a:pt x="279" y="499"/>
                    <a:pt x="272" y="514"/>
                  </a:cubicBezTo>
                </a:path>
              </a:pathLst>
            </a:custGeom>
            <a:noFill/>
            <a:ln w="1079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cxnSp>
          <p:nvCxnSpPr>
            <p:cNvPr id="225" name="AutoShape 122"/>
            <p:cNvCxnSpPr>
              <a:cxnSpLocks noChangeShapeType="1"/>
            </p:cNvCxnSpPr>
            <p:nvPr/>
          </p:nvCxnSpPr>
          <p:spPr bwMode="auto">
            <a:xfrm flipH="1" flipV="1">
              <a:off x="2225674" y="4945781"/>
              <a:ext cx="630237" cy="2127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26" name="AutoShape 123"/>
            <p:cNvCxnSpPr>
              <a:cxnSpLocks noChangeShapeType="1"/>
            </p:cNvCxnSpPr>
            <p:nvPr/>
          </p:nvCxnSpPr>
          <p:spPr bwMode="auto">
            <a:xfrm flipV="1">
              <a:off x="2225674" y="3794844"/>
              <a:ext cx="288925" cy="1131887"/>
            </a:xfrm>
            <a:prstGeom prst="straightConnector1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27" name="AutoShape 124"/>
            <p:cNvCxnSpPr>
              <a:cxnSpLocks noChangeShapeType="1"/>
              <a:stCxn id="224" idx="3"/>
              <a:endCxn id="224" idx="3"/>
            </p:cNvCxnSpPr>
            <p:nvPr/>
          </p:nvCxnSpPr>
          <p:spPr bwMode="auto">
            <a:xfrm>
              <a:off x="3490911" y="4509219"/>
              <a:ext cx="0" cy="0"/>
            </a:xfrm>
            <a:prstGeom prst="straightConnector1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28" name="Line 125"/>
            <p:cNvSpPr>
              <a:spLocks noChangeShapeType="1"/>
            </p:cNvSpPr>
            <p:nvPr/>
          </p:nvSpPr>
          <p:spPr bwMode="auto">
            <a:xfrm flipH="1">
              <a:off x="3160711" y="5150569"/>
              <a:ext cx="71438" cy="43180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9" name="Line 126"/>
            <p:cNvSpPr>
              <a:spLocks noChangeShapeType="1"/>
            </p:cNvSpPr>
            <p:nvPr/>
          </p:nvSpPr>
          <p:spPr bwMode="auto">
            <a:xfrm>
              <a:off x="1504949" y="4501281"/>
              <a:ext cx="314325" cy="282575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30" name="Line 128"/>
            <p:cNvSpPr>
              <a:spLocks noChangeShapeType="1"/>
            </p:cNvSpPr>
            <p:nvPr/>
          </p:nvSpPr>
          <p:spPr bwMode="auto">
            <a:xfrm flipH="1">
              <a:off x="2225674" y="5006106"/>
              <a:ext cx="71437" cy="4381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31" name="Text Box 129"/>
            <p:cNvSpPr txBox="1">
              <a:spLocks noChangeArrowheads="1"/>
            </p:cNvSpPr>
            <p:nvPr/>
          </p:nvSpPr>
          <p:spPr bwMode="auto">
            <a:xfrm>
              <a:off x="1793874" y="5450606"/>
              <a:ext cx="989012" cy="13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000"/>
                <a:t>Materialfluss</a:t>
              </a:r>
            </a:p>
          </p:txBody>
        </p:sp>
        <p:sp>
          <p:nvSpPr>
            <p:cNvPr id="232" name="Text Box 130"/>
            <p:cNvSpPr txBox="1">
              <a:spLocks noChangeArrowheads="1"/>
            </p:cNvSpPr>
            <p:nvPr/>
          </p:nvSpPr>
          <p:spPr bwMode="auto">
            <a:xfrm>
              <a:off x="2944811" y="4587006"/>
              <a:ext cx="1025525" cy="13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000" b="1"/>
                <a:t>Werkzeug</a:t>
              </a:r>
            </a:p>
          </p:txBody>
        </p:sp>
        <p:sp>
          <p:nvSpPr>
            <p:cNvPr id="233" name="Text Box 131"/>
            <p:cNvSpPr txBox="1">
              <a:spLocks noChangeArrowheads="1"/>
            </p:cNvSpPr>
            <p:nvPr/>
          </p:nvSpPr>
          <p:spPr bwMode="auto">
            <a:xfrm>
              <a:off x="2513011" y="4082181"/>
              <a:ext cx="360363" cy="212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400" dirty="0"/>
                <a:t>II</a:t>
              </a:r>
            </a:p>
          </p:txBody>
        </p:sp>
        <p:sp>
          <p:nvSpPr>
            <p:cNvPr id="234" name="Text Box 133"/>
            <p:cNvSpPr txBox="1">
              <a:spLocks noChangeArrowheads="1"/>
            </p:cNvSpPr>
            <p:nvPr/>
          </p:nvSpPr>
          <p:spPr bwMode="auto">
            <a:xfrm>
              <a:off x="2871786" y="5653806"/>
              <a:ext cx="1006475" cy="144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000"/>
                <a:t>adiabat</a:t>
              </a:r>
            </a:p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endParaRPr lang="de-DE" sz="1000"/>
            </a:p>
          </p:txBody>
        </p:sp>
        <p:sp>
          <p:nvSpPr>
            <p:cNvPr id="235" name="Text Box 134"/>
            <p:cNvSpPr txBox="1">
              <a:spLocks noChangeArrowheads="1"/>
            </p:cNvSpPr>
            <p:nvPr/>
          </p:nvSpPr>
          <p:spPr bwMode="auto">
            <a:xfrm>
              <a:off x="2728911" y="4286969"/>
              <a:ext cx="471488" cy="215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000"/>
                <a:t>Vch</a:t>
              </a:r>
            </a:p>
          </p:txBody>
        </p:sp>
        <p:sp>
          <p:nvSpPr>
            <p:cNvPr id="236" name="Text Box 136"/>
            <p:cNvSpPr txBox="1">
              <a:spLocks noChangeArrowheads="1"/>
            </p:cNvSpPr>
            <p:nvPr/>
          </p:nvSpPr>
          <p:spPr bwMode="auto">
            <a:xfrm>
              <a:off x="2081211" y="4645744"/>
              <a:ext cx="328613" cy="215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400"/>
                <a:t>A</a:t>
              </a:r>
            </a:p>
          </p:txBody>
        </p:sp>
        <p:sp>
          <p:nvSpPr>
            <p:cNvPr id="237" name="Text Box 137"/>
            <p:cNvSpPr txBox="1">
              <a:spLocks noChangeArrowheads="1"/>
            </p:cNvSpPr>
            <p:nvPr/>
          </p:nvSpPr>
          <p:spPr bwMode="auto">
            <a:xfrm>
              <a:off x="2730499" y="5222006"/>
              <a:ext cx="184150" cy="215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400"/>
                <a:t>Bb</a:t>
              </a:r>
            </a:p>
          </p:txBody>
        </p:sp>
        <p:sp>
          <p:nvSpPr>
            <p:cNvPr id="238" name="Line 138"/>
            <p:cNvSpPr>
              <a:spLocks noChangeShapeType="1"/>
            </p:cNvSpPr>
            <p:nvPr/>
          </p:nvSpPr>
          <p:spPr bwMode="auto">
            <a:xfrm flipV="1">
              <a:off x="2657474" y="4429844"/>
              <a:ext cx="144462" cy="504825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39" name="Line 139"/>
            <p:cNvSpPr>
              <a:spLocks noChangeShapeType="1"/>
            </p:cNvSpPr>
            <p:nvPr/>
          </p:nvSpPr>
          <p:spPr bwMode="auto">
            <a:xfrm flipV="1">
              <a:off x="2513011" y="4502869"/>
              <a:ext cx="73025" cy="287337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40" name="Line 140"/>
            <p:cNvSpPr>
              <a:spLocks noChangeShapeType="1"/>
            </p:cNvSpPr>
            <p:nvPr/>
          </p:nvSpPr>
          <p:spPr bwMode="auto">
            <a:xfrm>
              <a:off x="1433511" y="5006106"/>
              <a:ext cx="719138" cy="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41" name="Line 141"/>
            <p:cNvSpPr>
              <a:spLocks noChangeShapeType="1"/>
            </p:cNvSpPr>
            <p:nvPr/>
          </p:nvSpPr>
          <p:spPr bwMode="auto">
            <a:xfrm flipH="1">
              <a:off x="1577974" y="5077544"/>
              <a:ext cx="503237" cy="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cxnSp>
          <p:nvCxnSpPr>
            <p:cNvPr id="242" name="AutoShape 142"/>
            <p:cNvCxnSpPr>
              <a:cxnSpLocks noChangeShapeType="1"/>
            </p:cNvCxnSpPr>
            <p:nvPr/>
          </p:nvCxnSpPr>
          <p:spPr bwMode="auto">
            <a:xfrm flipV="1">
              <a:off x="2225674" y="4861644"/>
              <a:ext cx="215900" cy="144462"/>
            </a:xfrm>
            <a:prstGeom prst="curvedConnector3">
              <a:avLst>
                <a:gd name="adj1" fmla="val 94116"/>
              </a:avLst>
            </a:prstGeom>
            <a:noFill/>
            <a:ln w="1079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43" name="Text Box 143"/>
            <p:cNvSpPr txBox="1">
              <a:spLocks noChangeArrowheads="1"/>
            </p:cNvSpPr>
            <p:nvPr/>
          </p:nvSpPr>
          <p:spPr bwMode="auto">
            <a:xfrm>
              <a:off x="1720849" y="5077544"/>
              <a:ext cx="328612" cy="142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800"/>
                <a:t>Vc</a:t>
              </a:r>
            </a:p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endParaRPr lang="de-DE" sz="800"/>
            </a:p>
          </p:txBody>
        </p:sp>
        <p:grpSp>
          <p:nvGrpSpPr>
            <p:cNvPr id="244" name="Group 327"/>
            <p:cNvGrpSpPr>
              <a:grpSpLocks/>
            </p:cNvGrpSpPr>
            <p:nvPr/>
          </p:nvGrpSpPr>
          <p:grpSpPr bwMode="auto">
            <a:xfrm rot="-1078149">
              <a:off x="1071561" y="4717181"/>
              <a:ext cx="1146175" cy="366713"/>
              <a:chOff x="302" y="1604"/>
              <a:chExt cx="722" cy="231"/>
            </a:xfrm>
          </p:grpSpPr>
          <p:sp>
            <p:nvSpPr>
              <p:cNvPr id="245" name="Line 135"/>
              <p:cNvSpPr>
                <a:spLocks noChangeShapeType="1"/>
              </p:cNvSpPr>
              <p:nvPr/>
            </p:nvSpPr>
            <p:spPr bwMode="auto">
              <a:xfrm rot="1034632">
                <a:off x="302" y="1749"/>
                <a:ext cx="722" cy="0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6" name="Line 173"/>
              <p:cNvSpPr>
                <a:spLocks noChangeShapeType="1"/>
              </p:cNvSpPr>
              <p:nvPr/>
            </p:nvSpPr>
            <p:spPr bwMode="auto">
              <a:xfrm rot="1034632" flipV="1">
                <a:off x="667" y="1711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7" name="Line 174"/>
              <p:cNvSpPr>
                <a:spLocks noChangeShapeType="1"/>
              </p:cNvSpPr>
              <p:nvPr/>
            </p:nvSpPr>
            <p:spPr bwMode="auto">
              <a:xfrm rot="1034632" flipV="1">
                <a:off x="711" y="1725"/>
                <a:ext cx="48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8" name="Line 175"/>
              <p:cNvSpPr>
                <a:spLocks noChangeShapeType="1"/>
              </p:cNvSpPr>
              <p:nvPr/>
            </p:nvSpPr>
            <p:spPr bwMode="auto">
              <a:xfrm rot="1034632" flipV="1">
                <a:off x="754" y="1738"/>
                <a:ext cx="48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9" name="Line 176"/>
              <p:cNvSpPr>
                <a:spLocks noChangeShapeType="1"/>
              </p:cNvSpPr>
              <p:nvPr/>
            </p:nvSpPr>
            <p:spPr bwMode="auto">
              <a:xfrm rot="1034632" flipV="1">
                <a:off x="796" y="1751"/>
                <a:ext cx="50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0" name="Line 177"/>
              <p:cNvSpPr>
                <a:spLocks noChangeShapeType="1"/>
              </p:cNvSpPr>
              <p:nvPr/>
            </p:nvSpPr>
            <p:spPr bwMode="auto">
              <a:xfrm rot="1034632" flipV="1">
                <a:off x="840" y="1765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1" name="Line 178"/>
              <p:cNvSpPr>
                <a:spLocks noChangeShapeType="1"/>
              </p:cNvSpPr>
              <p:nvPr/>
            </p:nvSpPr>
            <p:spPr bwMode="auto">
              <a:xfrm rot="1034632" flipV="1">
                <a:off x="883" y="1778"/>
                <a:ext cx="48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2" name="Line 179"/>
              <p:cNvSpPr>
                <a:spLocks noChangeShapeType="1"/>
              </p:cNvSpPr>
              <p:nvPr/>
            </p:nvSpPr>
            <p:spPr bwMode="auto">
              <a:xfrm rot="1034632" flipV="1">
                <a:off x="926" y="1791"/>
                <a:ext cx="48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3" name="Line 181"/>
              <p:cNvSpPr>
                <a:spLocks noChangeShapeType="1"/>
              </p:cNvSpPr>
              <p:nvPr/>
            </p:nvSpPr>
            <p:spPr bwMode="auto">
              <a:xfrm rot="1034632" flipV="1">
                <a:off x="323" y="1604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4" name="Line 182"/>
              <p:cNvSpPr>
                <a:spLocks noChangeShapeType="1"/>
              </p:cNvSpPr>
              <p:nvPr/>
            </p:nvSpPr>
            <p:spPr bwMode="auto">
              <a:xfrm rot="1034632" flipV="1">
                <a:off x="367" y="1618"/>
                <a:ext cx="48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5" name="Line 183"/>
              <p:cNvSpPr>
                <a:spLocks noChangeShapeType="1"/>
              </p:cNvSpPr>
              <p:nvPr/>
            </p:nvSpPr>
            <p:spPr bwMode="auto">
              <a:xfrm rot="1034632" flipV="1">
                <a:off x="410" y="1631"/>
                <a:ext cx="48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6" name="Line 184"/>
              <p:cNvSpPr>
                <a:spLocks noChangeShapeType="1"/>
              </p:cNvSpPr>
              <p:nvPr/>
            </p:nvSpPr>
            <p:spPr bwMode="auto">
              <a:xfrm rot="1034632" flipV="1">
                <a:off x="452" y="1644"/>
                <a:ext cx="50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7" name="Line 185"/>
              <p:cNvSpPr>
                <a:spLocks noChangeShapeType="1"/>
              </p:cNvSpPr>
              <p:nvPr/>
            </p:nvSpPr>
            <p:spPr bwMode="auto">
              <a:xfrm rot="1034632" flipV="1">
                <a:off x="496" y="1658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" name="Line 186"/>
              <p:cNvSpPr>
                <a:spLocks noChangeShapeType="1"/>
              </p:cNvSpPr>
              <p:nvPr/>
            </p:nvSpPr>
            <p:spPr bwMode="auto">
              <a:xfrm rot="1034632" flipV="1">
                <a:off x="539" y="1671"/>
                <a:ext cx="48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9" name="Line 187"/>
              <p:cNvSpPr>
                <a:spLocks noChangeShapeType="1"/>
              </p:cNvSpPr>
              <p:nvPr/>
            </p:nvSpPr>
            <p:spPr bwMode="auto">
              <a:xfrm rot="1034632" flipV="1">
                <a:off x="582" y="1684"/>
                <a:ext cx="48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0" name="Line 188"/>
              <p:cNvSpPr>
                <a:spLocks noChangeShapeType="1"/>
              </p:cNvSpPr>
              <p:nvPr/>
            </p:nvSpPr>
            <p:spPr bwMode="auto">
              <a:xfrm rot="1034632" flipV="1">
                <a:off x="624" y="1698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1" name="Group 212"/>
            <p:cNvGrpSpPr>
              <a:grpSpLocks/>
            </p:cNvGrpSpPr>
            <p:nvPr/>
          </p:nvGrpSpPr>
          <p:grpSpPr bwMode="auto">
            <a:xfrm>
              <a:off x="2800349" y="5077544"/>
              <a:ext cx="1016000" cy="76200"/>
              <a:chOff x="1396" y="1931"/>
              <a:chExt cx="640" cy="48"/>
            </a:xfrm>
          </p:grpSpPr>
          <p:sp>
            <p:nvSpPr>
              <p:cNvPr id="262" name="Line 190"/>
              <p:cNvSpPr>
                <a:spLocks noChangeShapeType="1"/>
              </p:cNvSpPr>
              <p:nvPr/>
            </p:nvSpPr>
            <p:spPr bwMode="auto">
              <a:xfrm flipV="1">
                <a:off x="1805" y="1933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3" name="Line 191"/>
              <p:cNvSpPr>
                <a:spLocks noChangeShapeType="1"/>
              </p:cNvSpPr>
              <p:nvPr/>
            </p:nvSpPr>
            <p:spPr bwMode="auto">
              <a:xfrm flipV="1">
                <a:off x="1851" y="1933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4" name="Line 192"/>
              <p:cNvSpPr>
                <a:spLocks noChangeShapeType="1"/>
              </p:cNvSpPr>
              <p:nvPr/>
            </p:nvSpPr>
            <p:spPr bwMode="auto">
              <a:xfrm flipV="1">
                <a:off x="1896" y="1933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5" name="Line 193"/>
              <p:cNvSpPr>
                <a:spLocks noChangeShapeType="1"/>
              </p:cNvSpPr>
              <p:nvPr/>
            </p:nvSpPr>
            <p:spPr bwMode="auto">
              <a:xfrm flipV="1">
                <a:off x="1941" y="1933"/>
                <a:ext cx="50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6" name="Line 194"/>
              <p:cNvSpPr>
                <a:spLocks noChangeShapeType="1"/>
              </p:cNvSpPr>
              <p:nvPr/>
            </p:nvSpPr>
            <p:spPr bwMode="auto">
              <a:xfrm flipV="1">
                <a:off x="1987" y="1933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" name="Line 198"/>
              <p:cNvSpPr>
                <a:spLocks noChangeShapeType="1"/>
              </p:cNvSpPr>
              <p:nvPr/>
            </p:nvSpPr>
            <p:spPr bwMode="auto">
              <a:xfrm flipV="1">
                <a:off x="1442" y="1933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" name="Line 199"/>
              <p:cNvSpPr>
                <a:spLocks noChangeShapeType="1"/>
              </p:cNvSpPr>
              <p:nvPr/>
            </p:nvSpPr>
            <p:spPr bwMode="auto">
              <a:xfrm flipV="1">
                <a:off x="1488" y="1933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" name="Line 200"/>
              <p:cNvSpPr>
                <a:spLocks noChangeShapeType="1"/>
              </p:cNvSpPr>
              <p:nvPr/>
            </p:nvSpPr>
            <p:spPr bwMode="auto">
              <a:xfrm flipV="1">
                <a:off x="1533" y="1933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0" name="Line 201"/>
              <p:cNvSpPr>
                <a:spLocks noChangeShapeType="1"/>
              </p:cNvSpPr>
              <p:nvPr/>
            </p:nvSpPr>
            <p:spPr bwMode="auto">
              <a:xfrm flipV="1">
                <a:off x="1578" y="1933"/>
                <a:ext cx="50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1" name="Line 202"/>
              <p:cNvSpPr>
                <a:spLocks noChangeShapeType="1"/>
              </p:cNvSpPr>
              <p:nvPr/>
            </p:nvSpPr>
            <p:spPr bwMode="auto">
              <a:xfrm flipV="1">
                <a:off x="1624" y="1933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2" name="Line 203"/>
              <p:cNvSpPr>
                <a:spLocks noChangeShapeType="1"/>
              </p:cNvSpPr>
              <p:nvPr/>
            </p:nvSpPr>
            <p:spPr bwMode="auto">
              <a:xfrm flipV="1">
                <a:off x="1669" y="1933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3" name="Line 204"/>
              <p:cNvSpPr>
                <a:spLocks noChangeShapeType="1"/>
              </p:cNvSpPr>
              <p:nvPr/>
            </p:nvSpPr>
            <p:spPr bwMode="auto">
              <a:xfrm flipV="1">
                <a:off x="1714" y="1931"/>
                <a:ext cx="48" cy="48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4" name="Line 205"/>
              <p:cNvSpPr>
                <a:spLocks noChangeShapeType="1"/>
              </p:cNvSpPr>
              <p:nvPr/>
            </p:nvSpPr>
            <p:spPr bwMode="auto">
              <a:xfrm flipV="1">
                <a:off x="1759" y="1933"/>
                <a:ext cx="49" cy="44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5" name="Line 209"/>
              <p:cNvSpPr>
                <a:spLocks noChangeShapeType="1"/>
              </p:cNvSpPr>
              <p:nvPr/>
            </p:nvSpPr>
            <p:spPr bwMode="auto">
              <a:xfrm>
                <a:off x="1396" y="1979"/>
                <a:ext cx="635" cy="0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276" name="Line 210"/>
            <p:cNvSpPr>
              <a:spLocks noChangeShapeType="1"/>
            </p:cNvSpPr>
            <p:nvPr/>
          </p:nvSpPr>
          <p:spPr bwMode="auto">
            <a:xfrm flipH="1">
              <a:off x="1071561" y="5150569"/>
              <a:ext cx="1728788" cy="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" name="Line 328"/>
            <p:cNvSpPr>
              <a:spLocks noChangeShapeType="1"/>
            </p:cNvSpPr>
            <p:nvPr/>
          </p:nvSpPr>
          <p:spPr bwMode="auto">
            <a:xfrm flipV="1">
              <a:off x="2152649" y="4861644"/>
              <a:ext cx="71437" cy="71437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grpSp>
          <p:nvGrpSpPr>
            <p:cNvPr id="278" name="Group 346"/>
            <p:cNvGrpSpPr>
              <a:grpSpLocks/>
            </p:cNvGrpSpPr>
            <p:nvPr/>
          </p:nvGrpSpPr>
          <p:grpSpPr bwMode="auto">
            <a:xfrm rot="896886">
              <a:off x="2293936" y="3790081"/>
              <a:ext cx="69850" cy="1081088"/>
              <a:chOff x="1986" y="2840"/>
              <a:chExt cx="45" cy="681"/>
            </a:xfrm>
          </p:grpSpPr>
          <p:sp>
            <p:nvSpPr>
              <p:cNvPr id="279" name="Line 329"/>
              <p:cNvSpPr>
                <a:spLocks noChangeShapeType="1"/>
              </p:cNvSpPr>
              <p:nvPr/>
            </p:nvSpPr>
            <p:spPr bwMode="auto">
              <a:xfrm flipH="1">
                <a:off x="1986" y="2931"/>
                <a:ext cx="45" cy="45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0" name="Line 330"/>
              <p:cNvSpPr>
                <a:spLocks noChangeShapeType="1"/>
              </p:cNvSpPr>
              <p:nvPr/>
            </p:nvSpPr>
            <p:spPr bwMode="auto">
              <a:xfrm flipH="1">
                <a:off x="1986" y="2976"/>
                <a:ext cx="45" cy="46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1" name="Line 332"/>
              <p:cNvSpPr>
                <a:spLocks noChangeShapeType="1"/>
              </p:cNvSpPr>
              <p:nvPr/>
            </p:nvSpPr>
            <p:spPr bwMode="auto">
              <a:xfrm flipH="1">
                <a:off x="1986" y="3022"/>
                <a:ext cx="45" cy="45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2" name="Line 333"/>
              <p:cNvSpPr>
                <a:spLocks noChangeShapeType="1"/>
              </p:cNvSpPr>
              <p:nvPr/>
            </p:nvSpPr>
            <p:spPr bwMode="auto">
              <a:xfrm flipH="1">
                <a:off x="1986" y="3067"/>
                <a:ext cx="45" cy="46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3" name="Line 334"/>
              <p:cNvSpPr>
                <a:spLocks noChangeShapeType="1"/>
              </p:cNvSpPr>
              <p:nvPr/>
            </p:nvSpPr>
            <p:spPr bwMode="auto">
              <a:xfrm flipH="1">
                <a:off x="1986" y="3113"/>
                <a:ext cx="45" cy="45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4" name="Line 335"/>
              <p:cNvSpPr>
                <a:spLocks noChangeShapeType="1"/>
              </p:cNvSpPr>
              <p:nvPr/>
            </p:nvSpPr>
            <p:spPr bwMode="auto">
              <a:xfrm flipH="1">
                <a:off x="1986" y="3158"/>
                <a:ext cx="45" cy="45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5" name="Line 337"/>
              <p:cNvSpPr>
                <a:spLocks noChangeShapeType="1"/>
              </p:cNvSpPr>
              <p:nvPr/>
            </p:nvSpPr>
            <p:spPr bwMode="auto">
              <a:xfrm flipH="1">
                <a:off x="1986" y="3203"/>
                <a:ext cx="45" cy="46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6" name="Line 338"/>
              <p:cNvSpPr>
                <a:spLocks noChangeShapeType="1"/>
              </p:cNvSpPr>
              <p:nvPr/>
            </p:nvSpPr>
            <p:spPr bwMode="auto">
              <a:xfrm flipH="1">
                <a:off x="1986" y="3249"/>
                <a:ext cx="45" cy="45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7" name="Line 339"/>
              <p:cNvSpPr>
                <a:spLocks noChangeShapeType="1"/>
              </p:cNvSpPr>
              <p:nvPr/>
            </p:nvSpPr>
            <p:spPr bwMode="auto">
              <a:xfrm flipH="1">
                <a:off x="1986" y="3294"/>
                <a:ext cx="45" cy="45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8" name="Line 340"/>
              <p:cNvSpPr>
                <a:spLocks noChangeShapeType="1"/>
              </p:cNvSpPr>
              <p:nvPr/>
            </p:nvSpPr>
            <p:spPr bwMode="auto">
              <a:xfrm flipH="1">
                <a:off x="1986" y="3339"/>
                <a:ext cx="45" cy="46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" name="Line 341"/>
              <p:cNvSpPr>
                <a:spLocks noChangeShapeType="1"/>
              </p:cNvSpPr>
              <p:nvPr/>
            </p:nvSpPr>
            <p:spPr bwMode="auto">
              <a:xfrm flipH="1">
                <a:off x="1986" y="3385"/>
                <a:ext cx="45" cy="45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0" name="Line 342"/>
              <p:cNvSpPr>
                <a:spLocks noChangeShapeType="1"/>
              </p:cNvSpPr>
              <p:nvPr/>
            </p:nvSpPr>
            <p:spPr bwMode="auto">
              <a:xfrm flipH="1">
                <a:off x="1986" y="3430"/>
                <a:ext cx="45" cy="45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1" name="Line 343"/>
              <p:cNvSpPr>
                <a:spLocks noChangeShapeType="1"/>
              </p:cNvSpPr>
              <p:nvPr/>
            </p:nvSpPr>
            <p:spPr bwMode="auto">
              <a:xfrm flipH="1">
                <a:off x="1986" y="3475"/>
                <a:ext cx="45" cy="46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2" name="Line 344"/>
              <p:cNvSpPr>
                <a:spLocks noChangeShapeType="1"/>
              </p:cNvSpPr>
              <p:nvPr/>
            </p:nvSpPr>
            <p:spPr bwMode="auto">
              <a:xfrm flipH="1">
                <a:off x="1986" y="2886"/>
                <a:ext cx="45" cy="45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3" name="Line 345"/>
              <p:cNvSpPr>
                <a:spLocks noChangeShapeType="1"/>
              </p:cNvSpPr>
              <p:nvPr/>
            </p:nvSpPr>
            <p:spPr bwMode="auto">
              <a:xfrm flipH="1">
                <a:off x="1986" y="2840"/>
                <a:ext cx="45" cy="46"/>
              </a:xfrm>
              <a:prstGeom prst="line">
                <a:avLst/>
              </a:prstGeom>
              <a:noFill/>
              <a:ln w="1079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348" name="Text Box 360"/>
          <p:cNvSpPr txBox="1">
            <a:spLocks noChangeArrowheads="1"/>
          </p:cNvSpPr>
          <p:nvPr/>
        </p:nvSpPr>
        <p:spPr bwMode="auto">
          <a:xfrm>
            <a:off x="5974159" y="5778492"/>
            <a:ext cx="2435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179917" bIns="0"/>
          <a:lstStyle>
            <a:lvl1pPr marL="269875" indent="-269875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SzPct val="90000"/>
              <a:buFont typeface="Wingdings" pitchFamily="2" charset="2"/>
              <a:buNone/>
            </a:pPr>
            <a:r>
              <a:rPr lang="de-DE" sz="1400" dirty="0"/>
              <a:t> </a:t>
            </a:r>
            <a:r>
              <a:rPr lang="de-DE" sz="1400" dirty="0" err="1"/>
              <a:t>Loewen</a:t>
            </a:r>
            <a:r>
              <a:rPr lang="de-DE" sz="1400" dirty="0"/>
              <a:t> und Shaw (1954)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472236" y="3657104"/>
            <a:ext cx="3425825" cy="1873250"/>
            <a:chOff x="5219700" y="3660286"/>
            <a:chExt cx="3425825" cy="1873250"/>
          </a:xfrm>
        </p:grpSpPr>
        <p:sp>
          <p:nvSpPr>
            <p:cNvPr id="294" name="Text Box 358"/>
            <p:cNvSpPr txBox="1">
              <a:spLocks noChangeArrowheads="1"/>
            </p:cNvSpPr>
            <p:nvPr/>
          </p:nvSpPr>
          <p:spPr bwMode="auto">
            <a:xfrm>
              <a:off x="7885113" y="4596911"/>
              <a:ext cx="760412" cy="142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000"/>
                <a:t>adiabat</a:t>
              </a:r>
            </a:p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endParaRPr lang="de-DE" sz="1000"/>
            </a:p>
          </p:txBody>
        </p:sp>
        <p:sp>
          <p:nvSpPr>
            <p:cNvPr id="295" name="Freeform 347"/>
            <p:cNvSpPr>
              <a:spLocks/>
            </p:cNvSpPr>
            <p:nvPr/>
          </p:nvSpPr>
          <p:spPr bwMode="auto">
            <a:xfrm>
              <a:off x="6731000" y="3660286"/>
              <a:ext cx="503238" cy="517525"/>
            </a:xfrm>
            <a:custGeom>
              <a:avLst/>
              <a:gdLst>
                <a:gd name="T0" fmla="*/ 0 w 317"/>
                <a:gd name="T1" fmla="*/ 8 h 326"/>
                <a:gd name="T2" fmla="*/ 45 w 317"/>
                <a:gd name="T3" fmla="*/ 8 h 326"/>
                <a:gd name="T4" fmla="*/ 90 w 317"/>
                <a:gd name="T5" fmla="*/ 54 h 326"/>
                <a:gd name="T6" fmla="*/ 136 w 317"/>
                <a:gd name="T7" fmla="*/ 144 h 326"/>
                <a:gd name="T8" fmla="*/ 226 w 317"/>
                <a:gd name="T9" fmla="*/ 190 h 326"/>
                <a:gd name="T10" fmla="*/ 317 w 317"/>
                <a:gd name="T11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7" h="326">
                  <a:moveTo>
                    <a:pt x="0" y="8"/>
                  </a:moveTo>
                  <a:cubicBezTo>
                    <a:pt x="15" y="4"/>
                    <a:pt x="30" y="0"/>
                    <a:pt x="45" y="8"/>
                  </a:cubicBezTo>
                  <a:cubicBezTo>
                    <a:pt x="60" y="16"/>
                    <a:pt x="75" y="31"/>
                    <a:pt x="90" y="54"/>
                  </a:cubicBezTo>
                  <a:cubicBezTo>
                    <a:pt x="105" y="77"/>
                    <a:pt x="113" y="121"/>
                    <a:pt x="136" y="144"/>
                  </a:cubicBezTo>
                  <a:cubicBezTo>
                    <a:pt x="159" y="167"/>
                    <a:pt x="196" y="160"/>
                    <a:pt x="226" y="190"/>
                  </a:cubicBezTo>
                  <a:cubicBezTo>
                    <a:pt x="256" y="220"/>
                    <a:pt x="286" y="273"/>
                    <a:pt x="317" y="326"/>
                  </a:cubicBezTo>
                </a:path>
              </a:pathLst>
            </a:custGeom>
            <a:noFill/>
            <a:ln w="1079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cxnSp>
          <p:nvCxnSpPr>
            <p:cNvPr id="296" name="AutoShape 272"/>
            <p:cNvCxnSpPr>
              <a:cxnSpLocks noChangeShapeType="1"/>
              <a:stCxn id="298" idx="0"/>
            </p:cNvCxnSpPr>
            <p:nvPr/>
          </p:nvCxnSpPr>
          <p:spPr bwMode="auto">
            <a:xfrm flipH="1">
              <a:off x="7021513" y="4163524"/>
              <a:ext cx="215900" cy="849312"/>
            </a:xfrm>
            <a:prstGeom prst="straightConnector1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97" name="AutoShape 273"/>
            <p:cNvCxnSpPr>
              <a:cxnSpLocks noChangeShapeType="1"/>
            </p:cNvCxnSpPr>
            <p:nvPr/>
          </p:nvCxnSpPr>
          <p:spPr bwMode="auto">
            <a:xfrm flipV="1">
              <a:off x="7021513" y="4955686"/>
              <a:ext cx="709612" cy="69850"/>
            </a:xfrm>
            <a:prstGeom prst="straightConnector1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98" name="Freeform 274"/>
            <p:cNvSpPr>
              <a:spLocks/>
            </p:cNvSpPr>
            <p:nvPr/>
          </p:nvSpPr>
          <p:spPr bwMode="auto">
            <a:xfrm>
              <a:off x="7237413" y="4139711"/>
              <a:ext cx="657225" cy="801688"/>
            </a:xfrm>
            <a:custGeom>
              <a:avLst/>
              <a:gdLst>
                <a:gd name="T0" fmla="*/ 0 w 378"/>
                <a:gd name="T1" fmla="*/ 15 h 514"/>
                <a:gd name="T2" fmla="*/ 136 w 378"/>
                <a:gd name="T3" fmla="*/ 15 h 514"/>
                <a:gd name="T4" fmla="*/ 226 w 378"/>
                <a:gd name="T5" fmla="*/ 106 h 514"/>
                <a:gd name="T6" fmla="*/ 272 w 378"/>
                <a:gd name="T7" fmla="*/ 151 h 514"/>
                <a:gd name="T8" fmla="*/ 363 w 378"/>
                <a:gd name="T9" fmla="*/ 197 h 514"/>
                <a:gd name="T10" fmla="*/ 363 w 378"/>
                <a:gd name="T11" fmla="*/ 242 h 514"/>
                <a:gd name="T12" fmla="*/ 317 w 378"/>
                <a:gd name="T13" fmla="*/ 378 h 514"/>
                <a:gd name="T14" fmla="*/ 317 w 378"/>
                <a:gd name="T15" fmla="*/ 423 h 514"/>
                <a:gd name="T16" fmla="*/ 272 w 378"/>
                <a:gd name="T17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514">
                  <a:moveTo>
                    <a:pt x="0" y="15"/>
                  </a:moveTo>
                  <a:cubicBezTo>
                    <a:pt x="49" y="7"/>
                    <a:pt x="98" y="0"/>
                    <a:pt x="136" y="15"/>
                  </a:cubicBezTo>
                  <a:cubicBezTo>
                    <a:pt x="174" y="30"/>
                    <a:pt x="203" y="83"/>
                    <a:pt x="226" y="106"/>
                  </a:cubicBezTo>
                  <a:cubicBezTo>
                    <a:pt x="249" y="129"/>
                    <a:pt x="249" y="136"/>
                    <a:pt x="272" y="151"/>
                  </a:cubicBezTo>
                  <a:cubicBezTo>
                    <a:pt x="295" y="166"/>
                    <a:pt x="348" y="182"/>
                    <a:pt x="363" y="197"/>
                  </a:cubicBezTo>
                  <a:cubicBezTo>
                    <a:pt x="378" y="212"/>
                    <a:pt x="371" y="212"/>
                    <a:pt x="363" y="242"/>
                  </a:cubicBezTo>
                  <a:cubicBezTo>
                    <a:pt x="355" y="272"/>
                    <a:pt x="325" y="348"/>
                    <a:pt x="317" y="378"/>
                  </a:cubicBezTo>
                  <a:cubicBezTo>
                    <a:pt x="309" y="408"/>
                    <a:pt x="324" y="400"/>
                    <a:pt x="317" y="423"/>
                  </a:cubicBezTo>
                  <a:cubicBezTo>
                    <a:pt x="310" y="446"/>
                    <a:pt x="279" y="499"/>
                    <a:pt x="272" y="514"/>
                  </a:cubicBezTo>
                </a:path>
              </a:pathLst>
            </a:custGeom>
            <a:noFill/>
            <a:ln w="1079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cxnSp>
          <p:nvCxnSpPr>
            <p:cNvPr id="299" name="AutoShape 275"/>
            <p:cNvCxnSpPr>
              <a:cxnSpLocks noChangeShapeType="1"/>
            </p:cNvCxnSpPr>
            <p:nvPr/>
          </p:nvCxnSpPr>
          <p:spPr bwMode="auto">
            <a:xfrm flipH="1" flipV="1">
              <a:off x="6445250" y="4811224"/>
              <a:ext cx="630238" cy="2127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00" name="AutoShape 276"/>
            <p:cNvCxnSpPr>
              <a:cxnSpLocks noChangeShapeType="1"/>
            </p:cNvCxnSpPr>
            <p:nvPr/>
          </p:nvCxnSpPr>
          <p:spPr bwMode="auto">
            <a:xfrm flipV="1">
              <a:off x="6445250" y="3660286"/>
              <a:ext cx="288925" cy="1131888"/>
            </a:xfrm>
            <a:prstGeom prst="straightConnector1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01" name="AutoShape 277"/>
            <p:cNvCxnSpPr>
              <a:cxnSpLocks noChangeShapeType="1"/>
              <a:stCxn id="298" idx="3"/>
              <a:endCxn id="298" idx="3"/>
            </p:cNvCxnSpPr>
            <p:nvPr/>
          </p:nvCxnSpPr>
          <p:spPr bwMode="auto">
            <a:xfrm>
              <a:off x="7710488" y="4374661"/>
              <a:ext cx="0" cy="0"/>
            </a:xfrm>
            <a:prstGeom prst="straightConnector1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302" name="Line 278"/>
            <p:cNvSpPr>
              <a:spLocks noChangeShapeType="1"/>
            </p:cNvSpPr>
            <p:nvPr/>
          </p:nvSpPr>
          <p:spPr bwMode="auto">
            <a:xfrm flipH="1">
              <a:off x="7235825" y="5173174"/>
              <a:ext cx="215900" cy="21590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3" name="Line 279"/>
            <p:cNvSpPr>
              <a:spLocks noChangeShapeType="1"/>
            </p:cNvSpPr>
            <p:nvPr/>
          </p:nvSpPr>
          <p:spPr bwMode="auto">
            <a:xfrm>
              <a:off x="5724525" y="4366724"/>
              <a:ext cx="314325" cy="282575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4" name="Text Box 282"/>
            <p:cNvSpPr txBox="1">
              <a:spLocks noChangeArrowheads="1"/>
            </p:cNvSpPr>
            <p:nvPr/>
          </p:nvSpPr>
          <p:spPr bwMode="auto">
            <a:xfrm>
              <a:off x="7164388" y="4452449"/>
              <a:ext cx="1025525" cy="13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000" b="1"/>
                <a:t>Werkzeug</a:t>
              </a:r>
            </a:p>
          </p:txBody>
        </p:sp>
        <p:sp>
          <p:nvSpPr>
            <p:cNvPr id="305" name="Text Box 283"/>
            <p:cNvSpPr txBox="1">
              <a:spLocks noChangeArrowheads="1"/>
            </p:cNvSpPr>
            <p:nvPr/>
          </p:nvSpPr>
          <p:spPr bwMode="auto">
            <a:xfrm>
              <a:off x="6732588" y="3947624"/>
              <a:ext cx="360362" cy="212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400"/>
                <a:t>II</a:t>
              </a:r>
            </a:p>
          </p:txBody>
        </p:sp>
        <p:sp>
          <p:nvSpPr>
            <p:cNvPr id="306" name="Text Box 286"/>
            <p:cNvSpPr txBox="1">
              <a:spLocks noChangeArrowheads="1"/>
            </p:cNvSpPr>
            <p:nvPr/>
          </p:nvSpPr>
          <p:spPr bwMode="auto">
            <a:xfrm>
              <a:off x="6156325" y="4812811"/>
              <a:ext cx="328613" cy="215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000"/>
                <a:t>A</a:t>
              </a:r>
            </a:p>
          </p:txBody>
        </p:sp>
        <p:sp>
          <p:nvSpPr>
            <p:cNvPr id="307" name="Text Box 287"/>
            <p:cNvSpPr txBox="1">
              <a:spLocks noChangeArrowheads="1"/>
            </p:cNvSpPr>
            <p:nvPr/>
          </p:nvSpPr>
          <p:spPr bwMode="auto">
            <a:xfrm>
              <a:off x="6950075" y="5087449"/>
              <a:ext cx="184150" cy="215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400"/>
                <a:t>B</a:t>
              </a:r>
            </a:p>
          </p:txBody>
        </p:sp>
        <p:sp>
          <p:nvSpPr>
            <p:cNvPr id="308" name="Line 294"/>
            <p:cNvSpPr>
              <a:spLocks noChangeShapeType="1"/>
            </p:cNvSpPr>
            <p:nvPr/>
          </p:nvSpPr>
          <p:spPr bwMode="auto">
            <a:xfrm rot="1034632">
              <a:off x="5354638" y="4650886"/>
              <a:ext cx="1146175" cy="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9" name="Line 295"/>
            <p:cNvSpPr>
              <a:spLocks noChangeShapeType="1"/>
            </p:cNvSpPr>
            <p:nvPr/>
          </p:nvSpPr>
          <p:spPr bwMode="auto">
            <a:xfrm rot="1034632" flipV="1">
              <a:off x="5934075" y="4590561"/>
              <a:ext cx="77788" cy="698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0" name="Line 296"/>
            <p:cNvSpPr>
              <a:spLocks noChangeShapeType="1"/>
            </p:cNvSpPr>
            <p:nvPr/>
          </p:nvSpPr>
          <p:spPr bwMode="auto">
            <a:xfrm rot="1034632" flipV="1">
              <a:off x="6003925" y="4612786"/>
              <a:ext cx="76200" cy="698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1" name="Line 297"/>
            <p:cNvSpPr>
              <a:spLocks noChangeShapeType="1"/>
            </p:cNvSpPr>
            <p:nvPr/>
          </p:nvSpPr>
          <p:spPr bwMode="auto">
            <a:xfrm rot="1034632" flipV="1">
              <a:off x="6072188" y="4633424"/>
              <a:ext cx="76200" cy="698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2" name="Line 298"/>
            <p:cNvSpPr>
              <a:spLocks noChangeShapeType="1"/>
            </p:cNvSpPr>
            <p:nvPr/>
          </p:nvSpPr>
          <p:spPr bwMode="auto">
            <a:xfrm rot="1034632" flipV="1">
              <a:off x="6138863" y="4654061"/>
              <a:ext cx="79375" cy="698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3" name="Line 299"/>
            <p:cNvSpPr>
              <a:spLocks noChangeShapeType="1"/>
            </p:cNvSpPr>
            <p:nvPr/>
          </p:nvSpPr>
          <p:spPr bwMode="auto">
            <a:xfrm rot="1034632" flipV="1">
              <a:off x="6208713" y="4676286"/>
              <a:ext cx="77787" cy="698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4" name="Line 300"/>
            <p:cNvSpPr>
              <a:spLocks noChangeShapeType="1"/>
            </p:cNvSpPr>
            <p:nvPr/>
          </p:nvSpPr>
          <p:spPr bwMode="auto">
            <a:xfrm rot="1034632" flipV="1">
              <a:off x="6276975" y="4696924"/>
              <a:ext cx="76200" cy="698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5" name="Line 301"/>
            <p:cNvSpPr>
              <a:spLocks noChangeShapeType="1"/>
            </p:cNvSpPr>
            <p:nvPr/>
          </p:nvSpPr>
          <p:spPr bwMode="auto">
            <a:xfrm rot="1034632" flipV="1">
              <a:off x="6345238" y="4717561"/>
              <a:ext cx="76200" cy="698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6" name="Line 302"/>
            <p:cNvSpPr>
              <a:spLocks noChangeShapeType="1"/>
            </p:cNvSpPr>
            <p:nvPr/>
          </p:nvSpPr>
          <p:spPr bwMode="auto">
            <a:xfrm rot="1034632" flipV="1">
              <a:off x="5387975" y="4420699"/>
              <a:ext cx="77788" cy="698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7" name="Line 303"/>
            <p:cNvSpPr>
              <a:spLocks noChangeShapeType="1"/>
            </p:cNvSpPr>
            <p:nvPr/>
          </p:nvSpPr>
          <p:spPr bwMode="auto">
            <a:xfrm rot="1034632" flipV="1">
              <a:off x="5457825" y="4442924"/>
              <a:ext cx="76200" cy="698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8" name="Line 304"/>
            <p:cNvSpPr>
              <a:spLocks noChangeShapeType="1"/>
            </p:cNvSpPr>
            <p:nvPr/>
          </p:nvSpPr>
          <p:spPr bwMode="auto">
            <a:xfrm rot="1034632" flipV="1">
              <a:off x="5526088" y="4463561"/>
              <a:ext cx="76200" cy="698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9" name="Line 305"/>
            <p:cNvSpPr>
              <a:spLocks noChangeShapeType="1"/>
            </p:cNvSpPr>
            <p:nvPr/>
          </p:nvSpPr>
          <p:spPr bwMode="auto">
            <a:xfrm rot="1034632" flipV="1">
              <a:off x="5592763" y="4484199"/>
              <a:ext cx="79375" cy="698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0" name="Line 306"/>
            <p:cNvSpPr>
              <a:spLocks noChangeShapeType="1"/>
            </p:cNvSpPr>
            <p:nvPr/>
          </p:nvSpPr>
          <p:spPr bwMode="auto">
            <a:xfrm rot="1034632" flipV="1">
              <a:off x="5662613" y="4506424"/>
              <a:ext cx="77787" cy="698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1" name="Line 307"/>
            <p:cNvSpPr>
              <a:spLocks noChangeShapeType="1"/>
            </p:cNvSpPr>
            <p:nvPr/>
          </p:nvSpPr>
          <p:spPr bwMode="auto">
            <a:xfrm rot="1034632" flipV="1">
              <a:off x="5730875" y="4527061"/>
              <a:ext cx="76200" cy="698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2" name="Line 308"/>
            <p:cNvSpPr>
              <a:spLocks noChangeShapeType="1"/>
            </p:cNvSpPr>
            <p:nvPr/>
          </p:nvSpPr>
          <p:spPr bwMode="auto">
            <a:xfrm rot="1034632" flipV="1">
              <a:off x="5799138" y="4547699"/>
              <a:ext cx="76200" cy="698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3" name="Line 309"/>
            <p:cNvSpPr>
              <a:spLocks noChangeShapeType="1"/>
            </p:cNvSpPr>
            <p:nvPr/>
          </p:nvSpPr>
          <p:spPr bwMode="auto">
            <a:xfrm rot="1034632" flipV="1">
              <a:off x="5865813" y="4569924"/>
              <a:ext cx="77787" cy="698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4" name="Line 310"/>
            <p:cNvSpPr>
              <a:spLocks noChangeShapeType="1"/>
            </p:cNvSpPr>
            <p:nvPr/>
          </p:nvSpPr>
          <p:spPr bwMode="auto">
            <a:xfrm flipH="1">
              <a:off x="5291138" y="4798524"/>
              <a:ext cx="1152525" cy="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5" name="Line 312"/>
            <p:cNvSpPr>
              <a:spLocks noChangeShapeType="1"/>
            </p:cNvSpPr>
            <p:nvPr/>
          </p:nvSpPr>
          <p:spPr bwMode="auto">
            <a:xfrm rot="1150740" flipV="1">
              <a:off x="7658100" y="5149361"/>
              <a:ext cx="77788" cy="698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6" name="Line 313"/>
            <p:cNvSpPr>
              <a:spLocks noChangeShapeType="1"/>
            </p:cNvSpPr>
            <p:nvPr/>
          </p:nvSpPr>
          <p:spPr bwMode="auto">
            <a:xfrm rot="1150740" flipV="1">
              <a:off x="7727950" y="5173174"/>
              <a:ext cx="77788" cy="698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7" name="Line 314"/>
            <p:cNvSpPr>
              <a:spLocks noChangeShapeType="1"/>
            </p:cNvSpPr>
            <p:nvPr/>
          </p:nvSpPr>
          <p:spPr bwMode="auto">
            <a:xfrm rot="1150740" flipV="1">
              <a:off x="7794625" y="5196986"/>
              <a:ext cx="77788" cy="698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8" name="Line 315"/>
            <p:cNvSpPr>
              <a:spLocks noChangeShapeType="1"/>
            </p:cNvSpPr>
            <p:nvPr/>
          </p:nvSpPr>
          <p:spPr bwMode="auto">
            <a:xfrm rot="1150740" flipV="1">
              <a:off x="7862888" y="5220799"/>
              <a:ext cx="79375" cy="698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9" name="Line 316"/>
            <p:cNvSpPr>
              <a:spLocks noChangeShapeType="1"/>
            </p:cNvSpPr>
            <p:nvPr/>
          </p:nvSpPr>
          <p:spPr bwMode="auto">
            <a:xfrm rot="1150740" flipV="1">
              <a:off x="7931150" y="5244611"/>
              <a:ext cx="77788" cy="698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0" name="Line 317"/>
            <p:cNvSpPr>
              <a:spLocks noChangeShapeType="1"/>
            </p:cNvSpPr>
            <p:nvPr/>
          </p:nvSpPr>
          <p:spPr bwMode="auto">
            <a:xfrm rot="1150740" flipV="1">
              <a:off x="7113588" y="4960449"/>
              <a:ext cx="77787" cy="698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1" name="Line 318"/>
            <p:cNvSpPr>
              <a:spLocks noChangeShapeType="1"/>
            </p:cNvSpPr>
            <p:nvPr/>
          </p:nvSpPr>
          <p:spPr bwMode="auto">
            <a:xfrm rot="1150740" flipV="1">
              <a:off x="7183438" y="4984261"/>
              <a:ext cx="77787" cy="698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2" name="Line 319"/>
            <p:cNvSpPr>
              <a:spLocks noChangeShapeType="1"/>
            </p:cNvSpPr>
            <p:nvPr/>
          </p:nvSpPr>
          <p:spPr bwMode="auto">
            <a:xfrm rot="1150740" flipV="1">
              <a:off x="7250113" y="5008074"/>
              <a:ext cx="77787" cy="698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3" name="Line 320"/>
            <p:cNvSpPr>
              <a:spLocks noChangeShapeType="1"/>
            </p:cNvSpPr>
            <p:nvPr/>
          </p:nvSpPr>
          <p:spPr bwMode="auto">
            <a:xfrm rot="1150740" flipV="1">
              <a:off x="7318375" y="5030299"/>
              <a:ext cx="79375" cy="698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4" name="Line 321"/>
            <p:cNvSpPr>
              <a:spLocks noChangeShapeType="1"/>
            </p:cNvSpPr>
            <p:nvPr/>
          </p:nvSpPr>
          <p:spPr bwMode="auto">
            <a:xfrm rot="1150740" flipV="1">
              <a:off x="7386638" y="5054111"/>
              <a:ext cx="77787" cy="698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5" name="Line 322"/>
            <p:cNvSpPr>
              <a:spLocks noChangeShapeType="1"/>
            </p:cNvSpPr>
            <p:nvPr/>
          </p:nvSpPr>
          <p:spPr bwMode="auto">
            <a:xfrm rot="1150740" flipV="1">
              <a:off x="7454900" y="5077924"/>
              <a:ext cx="77788" cy="698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6" name="Line 323"/>
            <p:cNvSpPr>
              <a:spLocks noChangeShapeType="1"/>
            </p:cNvSpPr>
            <p:nvPr/>
          </p:nvSpPr>
          <p:spPr bwMode="auto">
            <a:xfrm rot="1150740" flipV="1">
              <a:off x="7521575" y="5098561"/>
              <a:ext cx="76200" cy="7620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7" name="Line 324"/>
            <p:cNvSpPr>
              <a:spLocks noChangeShapeType="1"/>
            </p:cNvSpPr>
            <p:nvPr/>
          </p:nvSpPr>
          <p:spPr bwMode="auto">
            <a:xfrm rot="1150740" flipV="1">
              <a:off x="7589838" y="5125549"/>
              <a:ext cx="77787" cy="6985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8" name="Line 325"/>
            <p:cNvSpPr>
              <a:spLocks noChangeShapeType="1"/>
            </p:cNvSpPr>
            <p:nvPr/>
          </p:nvSpPr>
          <p:spPr bwMode="auto">
            <a:xfrm rot="1150740">
              <a:off x="7007225" y="5160474"/>
              <a:ext cx="1008063" cy="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9" name="Line 326"/>
            <p:cNvSpPr>
              <a:spLocks noChangeShapeType="1"/>
            </p:cNvSpPr>
            <p:nvPr/>
          </p:nvSpPr>
          <p:spPr bwMode="auto">
            <a:xfrm flipH="1">
              <a:off x="5291138" y="5016011"/>
              <a:ext cx="1728787" cy="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40" name="Text Box 348"/>
            <p:cNvSpPr txBox="1">
              <a:spLocks noChangeArrowheads="1"/>
            </p:cNvSpPr>
            <p:nvPr/>
          </p:nvSpPr>
          <p:spPr bwMode="auto">
            <a:xfrm>
              <a:off x="5435600" y="4165111"/>
              <a:ext cx="760413" cy="142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000"/>
                <a:t>adiabat</a:t>
              </a:r>
            </a:p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endParaRPr lang="de-DE" sz="1000"/>
            </a:p>
          </p:txBody>
        </p:sp>
        <p:sp>
          <p:nvSpPr>
            <p:cNvPr id="341" name="Text Box 349"/>
            <p:cNvSpPr txBox="1">
              <a:spLocks noChangeArrowheads="1"/>
            </p:cNvSpPr>
            <p:nvPr/>
          </p:nvSpPr>
          <p:spPr bwMode="auto">
            <a:xfrm>
              <a:off x="5508625" y="4812811"/>
              <a:ext cx="328613" cy="142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400"/>
                <a:t>I</a:t>
              </a:r>
            </a:p>
          </p:txBody>
        </p:sp>
        <p:sp>
          <p:nvSpPr>
            <p:cNvPr id="342" name="Line 350"/>
            <p:cNvSpPr>
              <a:spLocks noChangeShapeType="1"/>
            </p:cNvSpPr>
            <p:nvPr/>
          </p:nvSpPr>
          <p:spPr bwMode="auto">
            <a:xfrm>
              <a:off x="7091363" y="5028711"/>
              <a:ext cx="936625" cy="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43" name="Text Box 351"/>
            <p:cNvSpPr txBox="1">
              <a:spLocks noChangeArrowheads="1"/>
            </p:cNvSpPr>
            <p:nvPr/>
          </p:nvSpPr>
          <p:spPr bwMode="auto">
            <a:xfrm>
              <a:off x="5219700" y="4596911"/>
              <a:ext cx="576263" cy="144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000"/>
                <a:t>Keil A</a:t>
              </a:r>
            </a:p>
          </p:txBody>
        </p:sp>
        <p:sp>
          <p:nvSpPr>
            <p:cNvPr id="344" name="Text Box 352"/>
            <p:cNvSpPr txBox="1">
              <a:spLocks noChangeArrowheads="1"/>
            </p:cNvSpPr>
            <p:nvPr/>
          </p:nvSpPr>
          <p:spPr bwMode="auto">
            <a:xfrm>
              <a:off x="6946900" y="5389074"/>
              <a:ext cx="574675" cy="144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000"/>
                <a:t>Keil B</a:t>
              </a:r>
            </a:p>
          </p:txBody>
        </p:sp>
        <p:sp>
          <p:nvSpPr>
            <p:cNvPr id="346" name="Line 356"/>
            <p:cNvSpPr>
              <a:spLocks noChangeShapeType="1"/>
            </p:cNvSpPr>
            <p:nvPr/>
          </p:nvSpPr>
          <p:spPr bwMode="auto">
            <a:xfrm>
              <a:off x="5578475" y="4668349"/>
              <a:ext cx="288925" cy="71437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47" name="Line 359"/>
            <p:cNvSpPr>
              <a:spLocks noChangeShapeType="1"/>
            </p:cNvSpPr>
            <p:nvPr/>
          </p:nvSpPr>
          <p:spPr bwMode="auto">
            <a:xfrm flipH="1">
              <a:off x="7667625" y="4812811"/>
              <a:ext cx="576263" cy="360363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49" name="Line 363"/>
            <p:cNvSpPr>
              <a:spLocks noChangeShapeType="1"/>
            </p:cNvSpPr>
            <p:nvPr/>
          </p:nvSpPr>
          <p:spPr bwMode="auto">
            <a:xfrm flipH="1" flipV="1">
              <a:off x="6588125" y="4739786"/>
              <a:ext cx="360363" cy="144463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50" name="Text Box 364"/>
            <p:cNvSpPr txBox="1">
              <a:spLocks noChangeArrowheads="1"/>
            </p:cNvSpPr>
            <p:nvPr/>
          </p:nvSpPr>
          <p:spPr bwMode="auto">
            <a:xfrm>
              <a:off x="6661150" y="4523886"/>
              <a:ext cx="328613" cy="215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179917" bIns="0"/>
            <a:lstStyle>
              <a:lvl1pPr marL="269875" indent="-269875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30000"/>
                </a:spcBef>
                <a:spcAft>
                  <a:spcPct val="20000"/>
                </a:spcAft>
                <a:buClr>
                  <a:schemeClr val="accent2"/>
                </a:buClr>
                <a:buSzPct val="90000"/>
                <a:buFont typeface="Wingdings" pitchFamily="2" charset="2"/>
                <a:buNone/>
              </a:pPr>
              <a:r>
                <a:rPr lang="de-DE" sz="1000"/>
                <a:t>Vs</a:t>
              </a:r>
            </a:p>
          </p:txBody>
        </p:sp>
      </p:grpSp>
      <p:sp>
        <p:nvSpPr>
          <p:cNvPr id="351" name="Titel 1"/>
          <p:cNvSpPr txBox="1">
            <a:spLocks/>
          </p:cNvSpPr>
          <p:nvPr/>
        </p:nvSpPr>
        <p:spPr>
          <a:xfrm>
            <a:off x="173601" y="971436"/>
            <a:ext cx="5181037" cy="369332"/>
          </a:xfrm>
          <a:prstGeom prst="rect">
            <a:avLst/>
          </a:prstGeom>
          <a:solidFill>
            <a:srgbClr val="C8C8C8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de-DE" sz="1800" dirty="0"/>
              <a:t>A</a:t>
            </a:r>
            <a:r>
              <a:rPr lang="de-DE" sz="1800" dirty="0" smtClean="0"/>
              <a:t>nalytische Modelle</a:t>
            </a:r>
            <a:endParaRPr lang="de-DE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3" name="Quelle"/>
          <p:cNvSpPr txBox="1">
            <a:spLocks noChangeArrowheads="1"/>
          </p:cNvSpPr>
          <p:nvPr/>
        </p:nvSpPr>
        <p:spPr bwMode="auto">
          <a:xfrm>
            <a:off x="215900" y="6110883"/>
            <a:ext cx="9467850" cy="19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anchor="b">
            <a:spAutoFit/>
          </a:bodyPr>
          <a:lstStyle/>
          <a:p>
            <a:r>
              <a:rPr lang="en-US" sz="1000" dirty="0" err="1" smtClean="0"/>
              <a:t>Quelle</a:t>
            </a:r>
            <a:r>
              <a:rPr lang="en-US" sz="1000" dirty="0" smtClean="0"/>
              <a:t>: Trigger und Chao, Hahn, Chao und Trigger, </a:t>
            </a:r>
            <a:r>
              <a:rPr lang="en-US" sz="1000" dirty="0" err="1" smtClean="0"/>
              <a:t>Loewen</a:t>
            </a:r>
            <a:r>
              <a:rPr lang="en-US" sz="1000" dirty="0" smtClean="0"/>
              <a:t> und Shaw</a:t>
            </a:r>
            <a:endParaRPr lang="en-US" sz="1000" dirty="0"/>
          </a:p>
        </p:txBody>
      </p:sp>
      <p:sp>
        <p:nvSpPr>
          <p:cNvPr id="3" name="Ellipse 2"/>
          <p:cNvSpPr/>
          <p:nvPr/>
        </p:nvSpPr>
        <p:spPr bwMode="auto">
          <a:xfrm>
            <a:off x="752664" y="2005227"/>
            <a:ext cx="831002" cy="33164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45" name="Ellipse 344"/>
          <p:cNvSpPr/>
          <p:nvPr/>
        </p:nvSpPr>
        <p:spPr bwMode="auto">
          <a:xfrm>
            <a:off x="6204074" y="2981541"/>
            <a:ext cx="831002" cy="33164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54" name="Ellipse 353"/>
          <p:cNvSpPr/>
          <p:nvPr/>
        </p:nvSpPr>
        <p:spPr bwMode="auto">
          <a:xfrm>
            <a:off x="6475246" y="4614785"/>
            <a:ext cx="1047830" cy="48059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37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5" grpId="0" animBg="1"/>
      <p:bldP spid="3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60"/>
          <p:cNvSpPr>
            <a:spLocks noChangeArrowheads="1"/>
          </p:cNvSpPr>
          <p:nvPr/>
        </p:nvSpPr>
        <p:spPr bwMode="auto">
          <a:xfrm>
            <a:off x="396875" y="1845320"/>
            <a:ext cx="4105275" cy="86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 flipH="1">
            <a:off x="415925" y="3308374"/>
            <a:ext cx="39592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rot="16200000" flipH="1">
            <a:off x="1784350" y="4676799"/>
            <a:ext cx="302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87588" y="3262337"/>
            <a:ext cx="2016125" cy="71437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423988" y="5108599"/>
            <a:ext cx="71437" cy="71438"/>
          </a:xfrm>
          <a:prstGeom prst="ellipse">
            <a:avLst/>
          </a:prstGeom>
          <a:solidFill>
            <a:schemeClr val="tx1"/>
          </a:solidFill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919163" y="5181624"/>
            <a:ext cx="86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400"/>
              <a:t>M(x,z)</a:t>
            </a: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H="1">
            <a:off x="2263775" y="3336949"/>
            <a:ext cx="1008063" cy="86360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2216150" y="4144987"/>
            <a:ext cx="287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400"/>
              <a:t>v</a:t>
            </a: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2628900" y="3149624"/>
            <a:ext cx="0" cy="21590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2716213" y="3149624"/>
            <a:ext cx="0" cy="21590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2287588" y="5089549"/>
            <a:ext cx="3603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400"/>
              <a:t>x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1981200" y="3021037"/>
            <a:ext cx="541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400"/>
              <a:t>+L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2479675" y="2867049"/>
            <a:ext cx="4556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400"/>
              <a:t>dL</a:t>
            </a:r>
            <a:r>
              <a:rPr lang="de-DE" sz="1400" baseline="-25000"/>
              <a:t>i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2863850" y="2867049"/>
            <a:ext cx="3603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400"/>
              <a:t>L</a:t>
            </a:r>
            <a:r>
              <a:rPr lang="de-DE" sz="1400" baseline="-25000"/>
              <a:t>i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2719388" y="3213124"/>
            <a:ext cx="576262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3243263" y="3275037"/>
            <a:ext cx="2873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200"/>
              <a:t>o</a:t>
            </a:r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1485900" y="5137174"/>
            <a:ext cx="1800225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 rot="5400000">
            <a:off x="566737" y="4243412"/>
            <a:ext cx="1800225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1208088" y="4029099"/>
            <a:ext cx="3603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400"/>
              <a:t>z</a:t>
            </a:r>
          </a:p>
        </p:txBody>
      </p: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295275" y="3001987"/>
            <a:ext cx="3603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600" b="1"/>
              <a:t>x</a:t>
            </a:r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3295650" y="5900762"/>
            <a:ext cx="3603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600" b="1"/>
              <a:t>z</a:t>
            </a: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 flipH="1">
            <a:off x="1490663" y="3332187"/>
            <a:ext cx="1185862" cy="1781175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 flipH="1">
            <a:off x="1654175" y="3346474"/>
            <a:ext cx="1008063" cy="863600"/>
          </a:xfrm>
          <a:prstGeom prst="line">
            <a:avLst/>
          </a:prstGeom>
          <a:noFill/>
          <a:ln w="1079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1912938" y="3890987"/>
            <a:ext cx="50800" cy="146050"/>
            <a:chOff x="1750" y="1438"/>
            <a:chExt cx="32" cy="92"/>
          </a:xfrm>
        </p:grpSpPr>
        <p:sp>
          <p:nvSpPr>
            <p:cNvPr id="28" name="Line 27"/>
            <p:cNvSpPr>
              <a:spLocks noChangeShapeType="1"/>
            </p:cNvSpPr>
            <p:nvPr/>
          </p:nvSpPr>
          <p:spPr bwMode="auto">
            <a:xfrm flipH="1">
              <a:off x="1776" y="1440"/>
              <a:ext cx="6" cy="9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Line 28"/>
            <p:cNvSpPr>
              <a:spLocks noChangeShapeType="1"/>
            </p:cNvSpPr>
            <p:nvPr/>
          </p:nvSpPr>
          <p:spPr bwMode="auto">
            <a:xfrm flipH="1">
              <a:off x="1750" y="1438"/>
              <a:ext cx="6" cy="9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2459038" y="3948137"/>
            <a:ext cx="50800" cy="146050"/>
            <a:chOff x="1750" y="1438"/>
            <a:chExt cx="32" cy="92"/>
          </a:xfrm>
        </p:grpSpPr>
        <p:sp>
          <p:nvSpPr>
            <p:cNvPr id="31" name="Line 30"/>
            <p:cNvSpPr>
              <a:spLocks noChangeShapeType="1"/>
            </p:cNvSpPr>
            <p:nvPr/>
          </p:nvSpPr>
          <p:spPr bwMode="auto">
            <a:xfrm flipH="1">
              <a:off x="1776" y="1440"/>
              <a:ext cx="6" cy="9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31"/>
            <p:cNvSpPr>
              <a:spLocks noChangeShapeType="1"/>
            </p:cNvSpPr>
            <p:nvPr/>
          </p:nvSpPr>
          <p:spPr bwMode="auto">
            <a:xfrm flipH="1">
              <a:off x="1750" y="1438"/>
              <a:ext cx="6" cy="90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33" name="Text Box 32"/>
          <p:cNvSpPr txBox="1">
            <a:spLocks noChangeArrowheads="1"/>
          </p:cNvSpPr>
          <p:nvPr/>
        </p:nvSpPr>
        <p:spPr bwMode="auto">
          <a:xfrm>
            <a:off x="1811338" y="4479949"/>
            <a:ext cx="3603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400"/>
              <a:t>R</a:t>
            </a:r>
          </a:p>
        </p:txBody>
      </p:sp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1516063" y="3403624"/>
            <a:ext cx="3603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sz="1400">
                <a:cs typeface="Arial" pitchFamily="34" charset="0"/>
              </a:rPr>
              <a:t>β</a:t>
            </a:r>
          </a:p>
        </p:txBody>
      </p:sp>
      <p:sp>
        <p:nvSpPr>
          <p:cNvPr id="35" name="Text Box 34"/>
          <p:cNvSpPr txBox="1">
            <a:spLocks noChangeArrowheads="1"/>
          </p:cNvSpPr>
          <p:nvPr/>
        </p:nvSpPr>
        <p:spPr bwMode="auto">
          <a:xfrm>
            <a:off x="2973388" y="3508399"/>
            <a:ext cx="3603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sz="1400">
                <a:cs typeface="Arial" pitchFamily="34" charset="0"/>
              </a:rPr>
              <a:t>Φ</a:t>
            </a:r>
          </a:p>
        </p:txBody>
      </p:sp>
      <p:sp>
        <p:nvSpPr>
          <p:cNvPr id="36" name="Text Box 35"/>
          <p:cNvSpPr txBox="1">
            <a:spLocks noChangeArrowheads="1"/>
          </p:cNvSpPr>
          <p:nvPr/>
        </p:nvSpPr>
        <p:spPr bwMode="auto">
          <a:xfrm>
            <a:off x="4152900" y="3021037"/>
            <a:ext cx="541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400"/>
              <a:t>-L</a:t>
            </a:r>
          </a:p>
        </p:txBody>
      </p:sp>
      <p:sp>
        <p:nvSpPr>
          <p:cNvPr id="37" name="Text Box 36"/>
          <p:cNvSpPr txBox="1">
            <a:spLocks noChangeArrowheads="1"/>
          </p:cNvSpPr>
          <p:nvPr/>
        </p:nvSpPr>
        <p:spPr bwMode="auto">
          <a:xfrm>
            <a:off x="2001838" y="3289324"/>
            <a:ext cx="3603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sz="1400">
                <a:cs typeface="Arial" pitchFamily="34" charset="0"/>
              </a:rPr>
              <a:t>Φ</a:t>
            </a:r>
          </a:p>
        </p:txBody>
      </p:sp>
      <p:sp>
        <p:nvSpPr>
          <p:cNvPr id="38" name="Freeform 37"/>
          <p:cNvSpPr>
            <a:spLocks/>
          </p:cNvSpPr>
          <p:nvPr/>
        </p:nvSpPr>
        <p:spPr bwMode="auto">
          <a:xfrm>
            <a:off x="2859088" y="3336949"/>
            <a:ext cx="109537" cy="247650"/>
          </a:xfrm>
          <a:custGeom>
            <a:avLst/>
            <a:gdLst>
              <a:gd name="T0" fmla="*/ 0 w 69"/>
              <a:gd name="T1" fmla="*/ 0 h 156"/>
              <a:gd name="T2" fmla="*/ 9 w 69"/>
              <a:gd name="T3" fmla="*/ 72 h 156"/>
              <a:gd name="T4" fmla="*/ 33 w 69"/>
              <a:gd name="T5" fmla="*/ 123 h 156"/>
              <a:gd name="T6" fmla="*/ 69 w 69"/>
              <a:gd name="T7" fmla="*/ 156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156">
                <a:moveTo>
                  <a:pt x="0" y="0"/>
                </a:moveTo>
                <a:cubicBezTo>
                  <a:pt x="2" y="26"/>
                  <a:pt x="4" y="52"/>
                  <a:pt x="9" y="72"/>
                </a:cubicBezTo>
                <a:cubicBezTo>
                  <a:pt x="14" y="92"/>
                  <a:pt x="23" y="109"/>
                  <a:pt x="33" y="123"/>
                </a:cubicBezTo>
                <a:cubicBezTo>
                  <a:pt x="43" y="137"/>
                  <a:pt x="56" y="146"/>
                  <a:pt x="69" y="156"/>
                </a:cubicBezTo>
              </a:path>
            </a:pathLst>
          </a:custGeom>
          <a:noFill/>
          <a:ln w="1079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2263775" y="3322662"/>
            <a:ext cx="109538" cy="247650"/>
          </a:xfrm>
          <a:custGeom>
            <a:avLst/>
            <a:gdLst>
              <a:gd name="T0" fmla="*/ 0 w 69"/>
              <a:gd name="T1" fmla="*/ 0 h 156"/>
              <a:gd name="T2" fmla="*/ 9 w 69"/>
              <a:gd name="T3" fmla="*/ 72 h 156"/>
              <a:gd name="T4" fmla="*/ 33 w 69"/>
              <a:gd name="T5" fmla="*/ 123 h 156"/>
              <a:gd name="T6" fmla="*/ 69 w 69"/>
              <a:gd name="T7" fmla="*/ 156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156">
                <a:moveTo>
                  <a:pt x="0" y="0"/>
                </a:moveTo>
                <a:cubicBezTo>
                  <a:pt x="2" y="26"/>
                  <a:pt x="4" y="52"/>
                  <a:pt x="9" y="72"/>
                </a:cubicBezTo>
                <a:cubicBezTo>
                  <a:pt x="14" y="92"/>
                  <a:pt x="23" y="109"/>
                  <a:pt x="33" y="123"/>
                </a:cubicBezTo>
                <a:cubicBezTo>
                  <a:pt x="43" y="137"/>
                  <a:pt x="56" y="146"/>
                  <a:pt x="69" y="156"/>
                </a:cubicBezTo>
              </a:path>
            </a:pathLst>
          </a:custGeom>
          <a:noFill/>
          <a:ln w="1079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0" name="Freeform 39"/>
          <p:cNvSpPr>
            <a:spLocks/>
          </p:cNvSpPr>
          <p:nvPr/>
        </p:nvSpPr>
        <p:spPr bwMode="auto">
          <a:xfrm>
            <a:off x="1882775" y="3294087"/>
            <a:ext cx="309563" cy="762000"/>
          </a:xfrm>
          <a:custGeom>
            <a:avLst/>
            <a:gdLst>
              <a:gd name="T0" fmla="*/ 0 w 69"/>
              <a:gd name="T1" fmla="*/ 0 h 156"/>
              <a:gd name="T2" fmla="*/ 9 w 69"/>
              <a:gd name="T3" fmla="*/ 72 h 156"/>
              <a:gd name="T4" fmla="*/ 33 w 69"/>
              <a:gd name="T5" fmla="*/ 123 h 156"/>
              <a:gd name="T6" fmla="*/ 69 w 69"/>
              <a:gd name="T7" fmla="*/ 156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156">
                <a:moveTo>
                  <a:pt x="0" y="0"/>
                </a:moveTo>
                <a:cubicBezTo>
                  <a:pt x="2" y="26"/>
                  <a:pt x="4" y="52"/>
                  <a:pt x="9" y="72"/>
                </a:cubicBezTo>
                <a:cubicBezTo>
                  <a:pt x="14" y="92"/>
                  <a:pt x="23" y="109"/>
                  <a:pt x="33" y="123"/>
                </a:cubicBezTo>
                <a:cubicBezTo>
                  <a:pt x="43" y="137"/>
                  <a:pt x="56" y="146"/>
                  <a:pt x="69" y="156"/>
                </a:cubicBezTo>
              </a:path>
            </a:pathLst>
          </a:custGeom>
          <a:noFill/>
          <a:ln w="1079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" name="Line 40"/>
          <p:cNvSpPr>
            <a:spLocks noChangeShapeType="1"/>
          </p:cNvSpPr>
          <p:nvPr/>
        </p:nvSpPr>
        <p:spPr bwMode="auto">
          <a:xfrm flipH="1" flipV="1">
            <a:off x="3030538" y="3408387"/>
            <a:ext cx="57150" cy="161925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" name="Line 41"/>
          <p:cNvSpPr>
            <a:spLocks noChangeShapeType="1"/>
          </p:cNvSpPr>
          <p:nvPr/>
        </p:nvSpPr>
        <p:spPr bwMode="auto">
          <a:xfrm>
            <a:off x="2230438" y="3436962"/>
            <a:ext cx="209550" cy="1905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" name="Line 42"/>
          <p:cNvSpPr>
            <a:spLocks noChangeShapeType="1"/>
          </p:cNvSpPr>
          <p:nvPr/>
        </p:nvSpPr>
        <p:spPr bwMode="auto">
          <a:xfrm>
            <a:off x="1754188" y="3551262"/>
            <a:ext cx="209550" cy="1905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" name="Text Box 45"/>
          <p:cNvSpPr txBox="1">
            <a:spLocks noChangeArrowheads="1"/>
          </p:cNvSpPr>
          <p:nvPr/>
        </p:nvSpPr>
        <p:spPr bwMode="auto">
          <a:xfrm>
            <a:off x="7326313" y="6021288"/>
            <a:ext cx="903287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179917" bIns="0"/>
          <a:lstStyle>
            <a:lvl1pPr marL="269875" indent="-269875"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SzPct val="90000"/>
              <a:buFont typeface="Wingdings" pitchFamily="2" charset="2"/>
              <a:buNone/>
            </a:pPr>
            <a:r>
              <a:rPr lang="de-DE" sz="1000" dirty="0" smtClean="0"/>
              <a:t>Materialfluss</a:t>
            </a:r>
            <a:endParaRPr lang="de-DE" sz="1000" dirty="0"/>
          </a:p>
        </p:txBody>
      </p:sp>
      <p:sp>
        <p:nvSpPr>
          <p:cNvPr id="46" name="Line 46"/>
          <p:cNvSpPr>
            <a:spLocks noChangeShapeType="1"/>
          </p:cNvSpPr>
          <p:nvPr/>
        </p:nvSpPr>
        <p:spPr bwMode="auto">
          <a:xfrm>
            <a:off x="7254875" y="5519762"/>
            <a:ext cx="647700" cy="288925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" name="Text Box 47"/>
          <p:cNvSpPr txBox="1">
            <a:spLocks noChangeArrowheads="1"/>
          </p:cNvSpPr>
          <p:nvPr/>
        </p:nvSpPr>
        <p:spPr bwMode="auto">
          <a:xfrm>
            <a:off x="5670550" y="5880124"/>
            <a:ext cx="1227138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179917" bIns="0"/>
          <a:lstStyle>
            <a:lvl1pPr marL="269875" indent="-269875"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SzPct val="90000"/>
              <a:buFont typeface="Wingdings" pitchFamily="2" charset="2"/>
              <a:buNone/>
            </a:pPr>
            <a:r>
              <a:rPr lang="de-DE" sz="1000" dirty="0" err="1" smtClean="0"/>
              <a:t>Imaginärbereich</a:t>
            </a:r>
            <a:endParaRPr lang="de-DE" sz="1000" dirty="0"/>
          </a:p>
        </p:txBody>
      </p:sp>
      <p:sp>
        <p:nvSpPr>
          <p:cNvPr id="48" name="Text Box 48"/>
          <p:cNvSpPr txBox="1">
            <a:spLocks noChangeAspect="1" noChangeArrowheads="1"/>
          </p:cNvSpPr>
          <p:nvPr/>
        </p:nvSpPr>
        <p:spPr bwMode="auto">
          <a:xfrm>
            <a:off x="6894513" y="5230837"/>
            <a:ext cx="346075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3D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de-DE" sz="800" b="1">
                <a:solidFill>
                  <a:srgbClr val="000000"/>
                </a:solidFill>
              </a:rPr>
              <a:t>v</a:t>
            </a:r>
            <a:r>
              <a:rPr lang="de-DE" sz="800" b="1" baseline="-25000">
                <a:solidFill>
                  <a:srgbClr val="000000"/>
                </a:solidFill>
              </a:rPr>
              <a:t>ch</a:t>
            </a:r>
            <a:endParaRPr lang="de-DE" sz="800" b="1">
              <a:solidFill>
                <a:srgbClr val="000000"/>
              </a:solidFill>
            </a:endParaRPr>
          </a:p>
        </p:txBody>
      </p:sp>
      <p:cxnSp>
        <p:nvCxnSpPr>
          <p:cNvPr id="49" name="AutoShape 49"/>
          <p:cNvCxnSpPr>
            <a:cxnSpLocks noChangeShapeType="1"/>
          </p:cNvCxnSpPr>
          <p:nvPr/>
        </p:nvCxnSpPr>
        <p:spPr bwMode="auto">
          <a:xfrm flipH="1">
            <a:off x="7542213" y="4583137"/>
            <a:ext cx="215900" cy="863600"/>
          </a:xfrm>
          <a:prstGeom prst="straightConnector1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0" name="AutoShape 50"/>
          <p:cNvCxnSpPr>
            <a:cxnSpLocks noChangeShapeType="1"/>
          </p:cNvCxnSpPr>
          <p:nvPr/>
        </p:nvCxnSpPr>
        <p:spPr bwMode="auto">
          <a:xfrm flipV="1">
            <a:off x="7542213" y="5375299"/>
            <a:ext cx="647700" cy="71438"/>
          </a:xfrm>
          <a:prstGeom prst="straightConnector1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51" name="Freeform 51"/>
          <p:cNvSpPr>
            <a:spLocks/>
          </p:cNvSpPr>
          <p:nvPr/>
        </p:nvSpPr>
        <p:spPr bwMode="auto">
          <a:xfrm>
            <a:off x="7758113" y="4559324"/>
            <a:ext cx="600075" cy="815975"/>
          </a:xfrm>
          <a:custGeom>
            <a:avLst/>
            <a:gdLst>
              <a:gd name="T0" fmla="*/ 0 w 378"/>
              <a:gd name="T1" fmla="*/ 15 h 514"/>
              <a:gd name="T2" fmla="*/ 136 w 378"/>
              <a:gd name="T3" fmla="*/ 15 h 514"/>
              <a:gd name="T4" fmla="*/ 226 w 378"/>
              <a:gd name="T5" fmla="*/ 106 h 514"/>
              <a:gd name="T6" fmla="*/ 272 w 378"/>
              <a:gd name="T7" fmla="*/ 151 h 514"/>
              <a:gd name="T8" fmla="*/ 363 w 378"/>
              <a:gd name="T9" fmla="*/ 197 h 514"/>
              <a:gd name="T10" fmla="*/ 363 w 378"/>
              <a:gd name="T11" fmla="*/ 242 h 514"/>
              <a:gd name="T12" fmla="*/ 317 w 378"/>
              <a:gd name="T13" fmla="*/ 378 h 514"/>
              <a:gd name="T14" fmla="*/ 317 w 378"/>
              <a:gd name="T15" fmla="*/ 423 h 514"/>
              <a:gd name="T16" fmla="*/ 272 w 378"/>
              <a:gd name="T17" fmla="*/ 514 h 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8" h="514">
                <a:moveTo>
                  <a:pt x="0" y="15"/>
                </a:moveTo>
                <a:cubicBezTo>
                  <a:pt x="49" y="7"/>
                  <a:pt x="98" y="0"/>
                  <a:pt x="136" y="15"/>
                </a:cubicBezTo>
                <a:cubicBezTo>
                  <a:pt x="174" y="30"/>
                  <a:pt x="203" y="83"/>
                  <a:pt x="226" y="106"/>
                </a:cubicBezTo>
                <a:cubicBezTo>
                  <a:pt x="249" y="129"/>
                  <a:pt x="249" y="136"/>
                  <a:pt x="272" y="151"/>
                </a:cubicBezTo>
                <a:cubicBezTo>
                  <a:pt x="295" y="166"/>
                  <a:pt x="348" y="182"/>
                  <a:pt x="363" y="197"/>
                </a:cubicBezTo>
                <a:cubicBezTo>
                  <a:pt x="378" y="212"/>
                  <a:pt x="371" y="212"/>
                  <a:pt x="363" y="242"/>
                </a:cubicBezTo>
                <a:cubicBezTo>
                  <a:pt x="355" y="272"/>
                  <a:pt x="325" y="348"/>
                  <a:pt x="317" y="378"/>
                </a:cubicBezTo>
                <a:cubicBezTo>
                  <a:pt x="309" y="408"/>
                  <a:pt x="324" y="400"/>
                  <a:pt x="317" y="423"/>
                </a:cubicBezTo>
                <a:cubicBezTo>
                  <a:pt x="310" y="446"/>
                  <a:pt x="279" y="499"/>
                  <a:pt x="272" y="514"/>
                </a:cubicBezTo>
              </a:path>
            </a:pathLst>
          </a:custGeom>
          <a:noFill/>
          <a:ln w="1079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2" name="AutoShape 52"/>
          <p:cNvCxnSpPr>
            <a:cxnSpLocks noChangeShapeType="1"/>
          </p:cNvCxnSpPr>
          <p:nvPr/>
        </p:nvCxnSpPr>
        <p:spPr bwMode="auto">
          <a:xfrm>
            <a:off x="7542213" y="5446737"/>
            <a:ext cx="935037" cy="1587"/>
          </a:xfrm>
          <a:prstGeom prst="straightConnector1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3" name="AutoShape 53"/>
          <p:cNvCxnSpPr>
            <a:cxnSpLocks noChangeShapeType="1"/>
          </p:cNvCxnSpPr>
          <p:nvPr/>
        </p:nvCxnSpPr>
        <p:spPr bwMode="auto">
          <a:xfrm flipH="1">
            <a:off x="5813425" y="5446737"/>
            <a:ext cx="1728788" cy="0"/>
          </a:xfrm>
          <a:prstGeom prst="straightConnector1">
            <a:avLst/>
          </a:prstGeom>
          <a:noFill/>
          <a:ln w="1079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4" name="AutoShape 54"/>
          <p:cNvCxnSpPr>
            <a:cxnSpLocks noChangeShapeType="1"/>
          </p:cNvCxnSpPr>
          <p:nvPr/>
        </p:nvCxnSpPr>
        <p:spPr bwMode="auto">
          <a:xfrm flipH="1" flipV="1">
            <a:off x="6965950" y="5230837"/>
            <a:ext cx="576263" cy="215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5" name="AutoShape 55"/>
          <p:cNvCxnSpPr>
            <a:cxnSpLocks noChangeShapeType="1"/>
          </p:cNvCxnSpPr>
          <p:nvPr/>
        </p:nvCxnSpPr>
        <p:spPr bwMode="auto">
          <a:xfrm>
            <a:off x="6102350" y="5087962"/>
            <a:ext cx="865188" cy="142875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6" name="AutoShape 56"/>
          <p:cNvCxnSpPr>
            <a:cxnSpLocks noChangeShapeType="1"/>
          </p:cNvCxnSpPr>
          <p:nvPr/>
        </p:nvCxnSpPr>
        <p:spPr bwMode="auto">
          <a:xfrm flipV="1">
            <a:off x="6965950" y="4151337"/>
            <a:ext cx="287338" cy="1079500"/>
          </a:xfrm>
          <a:prstGeom prst="straightConnector1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57" name="Freeform 57"/>
          <p:cNvSpPr>
            <a:spLocks/>
          </p:cNvSpPr>
          <p:nvPr/>
        </p:nvSpPr>
        <p:spPr bwMode="auto">
          <a:xfrm>
            <a:off x="7253288" y="4079899"/>
            <a:ext cx="504825" cy="576263"/>
          </a:xfrm>
          <a:custGeom>
            <a:avLst/>
            <a:gdLst>
              <a:gd name="T0" fmla="*/ 0 w 279"/>
              <a:gd name="T1" fmla="*/ 45 h 408"/>
              <a:gd name="T2" fmla="*/ 91 w 279"/>
              <a:gd name="T3" fmla="*/ 0 h 408"/>
              <a:gd name="T4" fmla="*/ 136 w 279"/>
              <a:gd name="T5" fmla="*/ 45 h 408"/>
              <a:gd name="T6" fmla="*/ 182 w 279"/>
              <a:gd name="T7" fmla="*/ 181 h 408"/>
              <a:gd name="T8" fmla="*/ 227 w 279"/>
              <a:gd name="T9" fmla="*/ 226 h 408"/>
              <a:gd name="T10" fmla="*/ 227 w 279"/>
              <a:gd name="T11" fmla="*/ 317 h 408"/>
              <a:gd name="T12" fmla="*/ 272 w 279"/>
              <a:gd name="T13" fmla="*/ 363 h 408"/>
              <a:gd name="T14" fmla="*/ 272 w 279"/>
              <a:gd name="T15" fmla="*/ 408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79" h="408">
                <a:moveTo>
                  <a:pt x="0" y="45"/>
                </a:moveTo>
                <a:cubicBezTo>
                  <a:pt x="34" y="22"/>
                  <a:pt x="68" y="0"/>
                  <a:pt x="91" y="0"/>
                </a:cubicBezTo>
                <a:cubicBezTo>
                  <a:pt x="114" y="0"/>
                  <a:pt x="121" y="15"/>
                  <a:pt x="136" y="45"/>
                </a:cubicBezTo>
                <a:cubicBezTo>
                  <a:pt x="151" y="75"/>
                  <a:pt x="167" y="151"/>
                  <a:pt x="182" y="181"/>
                </a:cubicBezTo>
                <a:cubicBezTo>
                  <a:pt x="197" y="211"/>
                  <a:pt x="220" y="203"/>
                  <a:pt x="227" y="226"/>
                </a:cubicBezTo>
                <a:cubicBezTo>
                  <a:pt x="234" y="249"/>
                  <a:pt x="220" y="294"/>
                  <a:pt x="227" y="317"/>
                </a:cubicBezTo>
                <a:cubicBezTo>
                  <a:pt x="234" y="340"/>
                  <a:pt x="265" y="348"/>
                  <a:pt x="272" y="363"/>
                </a:cubicBezTo>
                <a:cubicBezTo>
                  <a:pt x="279" y="378"/>
                  <a:pt x="272" y="401"/>
                  <a:pt x="272" y="408"/>
                </a:cubicBezTo>
              </a:path>
            </a:pathLst>
          </a:custGeom>
          <a:noFill/>
          <a:ln w="1079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8" name="AutoShape 58"/>
          <p:cNvCxnSpPr>
            <a:cxnSpLocks noChangeShapeType="1"/>
          </p:cNvCxnSpPr>
          <p:nvPr/>
        </p:nvCxnSpPr>
        <p:spPr bwMode="auto">
          <a:xfrm flipH="1">
            <a:off x="5813425" y="5230837"/>
            <a:ext cx="1152525" cy="0"/>
          </a:xfrm>
          <a:prstGeom prst="straightConnector1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9" name="AutoShape 59"/>
          <p:cNvCxnSpPr>
            <a:cxnSpLocks noChangeShapeType="1"/>
            <a:stCxn id="51" idx="3"/>
            <a:endCxn id="51" idx="3"/>
          </p:cNvCxnSpPr>
          <p:nvPr/>
        </p:nvCxnSpPr>
        <p:spPr bwMode="auto">
          <a:xfrm>
            <a:off x="8189913" y="4799037"/>
            <a:ext cx="0" cy="0"/>
          </a:xfrm>
          <a:prstGeom prst="straightConnector1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0" name="Line 60"/>
          <p:cNvSpPr>
            <a:spLocks noChangeShapeType="1"/>
          </p:cNvSpPr>
          <p:nvPr/>
        </p:nvSpPr>
        <p:spPr bwMode="auto">
          <a:xfrm>
            <a:off x="6389688" y="4367237"/>
            <a:ext cx="73025" cy="720725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" name="Line 61"/>
          <p:cNvSpPr>
            <a:spLocks noChangeShapeType="1"/>
          </p:cNvSpPr>
          <p:nvPr/>
        </p:nvSpPr>
        <p:spPr bwMode="auto">
          <a:xfrm flipH="1">
            <a:off x="7110413" y="5087962"/>
            <a:ext cx="144462" cy="433387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2" name="Line 62"/>
          <p:cNvSpPr>
            <a:spLocks noChangeShapeType="1"/>
          </p:cNvSpPr>
          <p:nvPr/>
        </p:nvSpPr>
        <p:spPr bwMode="auto">
          <a:xfrm flipV="1">
            <a:off x="7181850" y="5160987"/>
            <a:ext cx="144463" cy="504825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3" name="Text Box 63"/>
          <p:cNvSpPr txBox="1">
            <a:spLocks noChangeArrowheads="1"/>
          </p:cNvSpPr>
          <p:nvPr/>
        </p:nvSpPr>
        <p:spPr bwMode="auto">
          <a:xfrm>
            <a:off x="6030913" y="4438674"/>
            <a:ext cx="1296987" cy="14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179917" bIns="0"/>
          <a:lstStyle>
            <a:lvl1pPr marL="269875" indent="-269875"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SzPct val="90000"/>
              <a:buFont typeface="Wingdings" pitchFamily="2" charset="2"/>
              <a:buNone/>
            </a:pPr>
            <a:r>
              <a:rPr lang="de-DE" sz="1400" dirty="0"/>
              <a:t>         </a:t>
            </a:r>
            <a:r>
              <a:rPr lang="de-DE" sz="1000" dirty="0" err="1" smtClean="0"/>
              <a:t>adiabat</a:t>
            </a:r>
            <a:endParaRPr lang="de-DE" sz="1000" dirty="0"/>
          </a:p>
          <a:p>
            <a:pPr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SzPct val="90000"/>
              <a:buFont typeface="Wingdings" pitchFamily="2" charset="2"/>
              <a:buNone/>
            </a:pPr>
            <a:endParaRPr lang="de-DE" sz="1000" dirty="0"/>
          </a:p>
        </p:txBody>
      </p:sp>
      <p:sp>
        <p:nvSpPr>
          <p:cNvPr id="64" name="Text Box 64"/>
          <p:cNvSpPr txBox="1">
            <a:spLocks noChangeArrowheads="1"/>
          </p:cNvSpPr>
          <p:nvPr/>
        </p:nvSpPr>
        <p:spPr bwMode="auto">
          <a:xfrm>
            <a:off x="5165725" y="4151337"/>
            <a:ext cx="2128838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179917" bIns="0"/>
          <a:lstStyle>
            <a:lvl1pPr marL="269875" indent="-269875"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SzPct val="90000"/>
              <a:buFont typeface="Wingdings" pitchFamily="2" charset="2"/>
              <a:buNone/>
            </a:pPr>
            <a:r>
              <a:rPr lang="de-DE" sz="1400" dirty="0"/>
              <a:t> </a:t>
            </a:r>
            <a:r>
              <a:rPr lang="de-DE" sz="1000" dirty="0"/>
              <a:t>             </a:t>
            </a:r>
            <a:r>
              <a:rPr lang="de-DE" sz="1000" dirty="0" smtClean="0"/>
              <a:t>Spiegelwärmequelle</a:t>
            </a:r>
            <a:endParaRPr lang="de-DE" sz="1400" dirty="0"/>
          </a:p>
        </p:txBody>
      </p:sp>
      <p:sp>
        <p:nvSpPr>
          <p:cNvPr id="65" name="Text Box 65"/>
          <p:cNvSpPr txBox="1">
            <a:spLocks noChangeArrowheads="1"/>
          </p:cNvSpPr>
          <p:nvPr/>
        </p:nvSpPr>
        <p:spPr bwMode="auto">
          <a:xfrm>
            <a:off x="7685088" y="4872062"/>
            <a:ext cx="936625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179917" bIns="0"/>
          <a:lstStyle>
            <a:lvl1pPr marL="269875" indent="-269875"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SzPct val="90000"/>
              <a:buFont typeface="Wingdings" pitchFamily="2" charset="2"/>
              <a:buNone/>
            </a:pPr>
            <a:r>
              <a:rPr lang="de-DE" sz="1000" b="1" dirty="0" smtClean="0"/>
              <a:t>Werkzeug</a:t>
            </a:r>
            <a:endParaRPr lang="de-DE" sz="1000" b="1" dirty="0"/>
          </a:p>
        </p:txBody>
      </p:sp>
      <p:sp>
        <p:nvSpPr>
          <p:cNvPr id="66" name="Line 67"/>
          <p:cNvSpPr>
            <a:spLocks noChangeShapeType="1"/>
          </p:cNvSpPr>
          <p:nvPr/>
        </p:nvSpPr>
        <p:spPr bwMode="auto">
          <a:xfrm flipH="1">
            <a:off x="7397750" y="5446737"/>
            <a:ext cx="144463" cy="576262"/>
          </a:xfrm>
          <a:prstGeom prst="line">
            <a:avLst/>
          </a:prstGeom>
          <a:noFill/>
          <a:ln w="1079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7" name="Line 68"/>
          <p:cNvSpPr>
            <a:spLocks noChangeShapeType="1"/>
          </p:cNvSpPr>
          <p:nvPr/>
        </p:nvSpPr>
        <p:spPr bwMode="auto">
          <a:xfrm flipH="1">
            <a:off x="6823075" y="5230837"/>
            <a:ext cx="142875" cy="504825"/>
          </a:xfrm>
          <a:prstGeom prst="line">
            <a:avLst/>
          </a:prstGeom>
          <a:noFill/>
          <a:ln w="1079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8" name="Text Box 69"/>
          <p:cNvSpPr txBox="1">
            <a:spLocks noChangeArrowheads="1"/>
          </p:cNvSpPr>
          <p:nvPr/>
        </p:nvSpPr>
        <p:spPr bwMode="auto">
          <a:xfrm>
            <a:off x="5957888" y="5230837"/>
            <a:ext cx="18415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179917" bIns="0"/>
          <a:lstStyle>
            <a:lvl1pPr marL="269875" indent="-269875"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SzPct val="90000"/>
              <a:buFont typeface="Wingdings" pitchFamily="2" charset="2"/>
              <a:buNone/>
            </a:pPr>
            <a:r>
              <a:rPr lang="de-DE" sz="1400"/>
              <a:t>I</a:t>
            </a:r>
          </a:p>
        </p:txBody>
      </p:sp>
      <p:sp>
        <p:nvSpPr>
          <p:cNvPr id="69" name="Freeform 70"/>
          <p:cNvSpPr>
            <a:spLocks/>
          </p:cNvSpPr>
          <p:nvPr/>
        </p:nvSpPr>
        <p:spPr bwMode="auto">
          <a:xfrm>
            <a:off x="6823075" y="5735662"/>
            <a:ext cx="574675" cy="287337"/>
          </a:xfrm>
          <a:custGeom>
            <a:avLst/>
            <a:gdLst>
              <a:gd name="T0" fmla="*/ 0 w 362"/>
              <a:gd name="T1" fmla="*/ 0 h 181"/>
              <a:gd name="T2" fmla="*/ 90 w 362"/>
              <a:gd name="T3" fmla="*/ 45 h 181"/>
              <a:gd name="T4" fmla="*/ 181 w 362"/>
              <a:gd name="T5" fmla="*/ 45 h 181"/>
              <a:gd name="T6" fmla="*/ 226 w 362"/>
              <a:gd name="T7" fmla="*/ 90 h 181"/>
              <a:gd name="T8" fmla="*/ 317 w 362"/>
              <a:gd name="T9" fmla="*/ 136 h 181"/>
              <a:gd name="T10" fmla="*/ 362 w 362"/>
              <a:gd name="T11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2" h="181">
                <a:moveTo>
                  <a:pt x="0" y="0"/>
                </a:moveTo>
                <a:cubicBezTo>
                  <a:pt x="30" y="19"/>
                  <a:pt x="60" y="38"/>
                  <a:pt x="90" y="45"/>
                </a:cubicBezTo>
                <a:cubicBezTo>
                  <a:pt x="120" y="52"/>
                  <a:pt x="158" y="38"/>
                  <a:pt x="181" y="45"/>
                </a:cubicBezTo>
                <a:cubicBezTo>
                  <a:pt x="204" y="52"/>
                  <a:pt x="203" y="75"/>
                  <a:pt x="226" y="90"/>
                </a:cubicBezTo>
                <a:cubicBezTo>
                  <a:pt x="249" y="105"/>
                  <a:pt x="294" y="121"/>
                  <a:pt x="317" y="136"/>
                </a:cubicBezTo>
                <a:cubicBezTo>
                  <a:pt x="340" y="151"/>
                  <a:pt x="355" y="174"/>
                  <a:pt x="362" y="181"/>
                </a:cubicBezTo>
              </a:path>
            </a:pathLst>
          </a:custGeom>
          <a:noFill/>
          <a:ln w="1079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0" name="Line 71"/>
          <p:cNvSpPr>
            <a:spLocks noChangeShapeType="1"/>
          </p:cNvSpPr>
          <p:nvPr/>
        </p:nvSpPr>
        <p:spPr bwMode="auto">
          <a:xfrm rot="954204" flipH="1">
            <a:off x="6927850" y="5038749"/>
            <a:ext cx="68263" cy="71438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" name="Line 72"/>
          <p:cNvSpPr>
            <a:spLocks noChangeShapeType="1"/>
          </p:cNvSpPr>
          <p:nvPr/>
        </p:nvSpPr>
        <p:spPr bwMode="auto">
          <a:xfrm rot="954204" flipH="1">
            <a:off x="6908800" y="5108599"/>
            <a:ext cx="69850" cy="71438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2" name="Line 73"/>
          <p:cNvSpPr>
            <a:spLocks noChangeShapeType="1"/>
          </p:cNvSpPr>
          <p:nvPr/>
        </p:nvSpPr>
        <p:spPr bwMode="auto">
          <a:xfrm rot="954204" flipH="1">
            <a:off x="6889750" y="5176862"/>
            <a:ext cx="69850" cy="71437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3" name="Line 74"/>
          <p:cNvSpPr>
            <a:spLocks noChangeShapeType="1"/>
          </p:cNvSpPr>
          <p:nvPr/>
        </p:nvSpPr>
        <p:spPr bwMode="auto">
          <a:xfrm rot="954204" flipH="1">
            <a:off x="6869113" y="5246712"/>
            <a:ext cx="69850" cy="73025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4" name="Line 75"/>
          <p:cNvSpPr>
            <a:spLocks noChangeShapeType="1"/>
          </p:cNvSpPr>
          <p:nvPr/>
        </p:nvSpPr>
        <p:spPr bwMode="auto">
          <a:xfrm rot="954204" flipH="1">
            <a:off x="6850063" y="5316562"/>
            <a:ext cx="69850" cy="71437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5" name="Line 76"/>
          <p:cNvSpPr>
            <a:spLocks noChangeShapeType="1"/>
          </p:cNvSpPr>
          <p:nvPr/>
        </p:nvSpPr>
        <p:spPr bwMode="auto">
          <a:xfrm rot="954204" flipH="1">
            <a:off x="6894513" y="5392762"/>
            <a:ext cx="4762" cy="6350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6" name="Line 77"/>
          <p:cNvSpPr>
            <a:spLocks noChangeShapeType="1"/>
          </p:cNvSpPr>
          <p:nvPr/>
        </p:nvSpPr>
        <p:spPr bwMode="auto">
          <a:xfrm rot="954204" flipH="1">
            <a:off x="6808788" y="5453087"/>
            <a:ext cx="68262" cy="71437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7" name="Line 78"/>
          <p:cNvSpPr>
            <a:spLocks noChangeShapeType="1"/>
          </p:cNvSpPr>
          <p:nvPr/>
        </p:nvSpPr>
        <p:spPr bwMode="auto">
          <a:xfrm rot="954204" flipH="1">
            <a:off x="6789738" y="5522937"/>
            <a:ext cx="69850" cy="71437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8" name="Line 79"/>
          <p:cNvSpPr>
            <a:spLocks noChangeShapeType="1"/>
          </p:cNvSpPr>
          <p:nvPr/>
        </p:nvSpPr>
        <p:spPr bwMode="auto">
          <a:xfrm rot="954204" flipH="1">
            <a:off x="6770688" y="5591199"/>
            <a:ext cx="69850" cy="71438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" name="Line 80"/>
          <p:cNvSpPr>
            <a:spLocks noChangeShapeType="1"/>
          </p:cNvSpPr>
          <p:nvPr/>
        </p:nvSpPr>
        <p:spPr bwMode="auto">
          <a:xfrm rot="954204" flipH="1">
            <a:off x="6750050" y="5661049"/>
            <a:ext cx="69850" cy="73025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0" name="Line 81"/>
          <p:cNvSpPr>
            <a:spLocks noChangeShapeType="1"/>
          </p:cNvSpPr>
          <p:nvPr/>
        </p:nvSpPr>
        <p:spPr bwMode="auto">
          <a:xfrm rot="954204" flipH="1">
            <a:off x="6731000" y="5730899"/>
            <a:ext cx="69850" cy="71438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81" name="Group 82"/>
          <p:cNvGrpSpPr>
            <a:grpSpLocks/>
          </p:cNvGrpSpPr>
          <p:nvPr/>
        </p:nvGrpSpPr>
        <p:grpSpPr bwMode="auto">
          <a:xfrm rot="916824">
            <a:off x="7094538" y="4229124"/>
            <a:ext cx="71437" cy="431800"/>
            <a:chOff x="1623" y="1933"/>
            <a:chExt cx="46" cy="272"/>
          </a:xfrm>
        </p:grpSpPr>
        <p:sp>
          <p:nvSpPr>
            <p:cNvPr id="82" name="Line 83"/>
            <p:cNvSpPr>
              <a:spLocks noChangeShapeType="1"/>
            </p:cNvSpPr>
            <p:nvPr/>
          </p:nvSpPr>
          <p:spPr bwMode="auto">
            <a:xfrm flipH="1">
              <a:off x="1623" y="1933"/>
              <a:ext cx="45" cy="45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3" name="Line 84"/>
            <p:cNvSpPr>
              <a:spLocks noChangeShapeType="1"/>
            </p:cNvSpPr>
            <p:nvPr/>
          </p:nvSpPr>
          <p:spPr bwMode="auto">
            <a:xfrm flipH="1">
              <a:off x="1623" y="1979"/>
              <a:ext cx="46" cy="45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4" name="Line 85"/>
            <p:cNvSpPr>
              <a:spLocks noChangeShapeType="1"/>
            </p:cNvSpPr>
            <p:nvPr/>
          </p:nvSpPr>
          <p:spPr bwMode="auto">
            <a:xfrm flipH="1">
              <a:off x="1623" y="2024"/>
              <a:ext cx="46" cy="45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5" name="Line 86"/>
            <p:cNvSpPr>
              <a:spLocks noChangeShapeType="1"/>
            </p:cNvSpPr>
            <p:nvPr/>
          </p:nvSpPr>
          <p:spPr bwMode="auto">
            <a:xfrm flipH="1">
              <a:off x="1623" y="2069"/>
              <a:ext cx="46" cy="46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6" name="Line 87"/>
            <p:cNvSpPr>
              <a:spLocks noChangeShapeType="1"/>
            </p:cNvSpPr>
            <p:nvPr/>
          </p:nvSpPr>
          <p:spPr bwMode="auto">
            <a:xfrm flipH="1">
              <a:off x="1623" y="2115"/>
              <a:ext cx="46" cy="45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7" name="Line 88"/>
            <p:cNvSpPr>
              <a:spLocks noChangeShapeType="1"/>
            </p:cNvSpPr>
            <p:nvPr/>
          </p:nvSpPr>
          <p:spPr bwMode="auto">
            <a:xfrm flipH="1">
              <a:off x="1623" y="2160"/>
              <a:ext cx="46" cy="45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88" name="Group 89"/>
          <p:cNvGrpSpPr>
            <a:grpSpLocks/>
          </p:cNvGrpSpPr>
          <p:nvPr/>
        </p:nvGrpSpPr>
        <p:grpSpPr bwMode="auto">
          <a:xfrm rot="916824">
            <a:off x="6981825" y="4646637"/>
            <a:ext cx="71438" cy="431800"/>
            <a:chOff x="1623" y="1933"/>
            <a:chExt cx="46" cy="272"/>
          </a:xfrm>
        </p:grpSpPr>
        <p:sp>
          <p:nvSpPr>
            <p:cNvPr id="89" name="Line 90"/>
            <p:cNvSpPr>
              <a:spLocks noChangeShapeType="1"/>
            </p:cNvSpPr>
            <p:nvPr/>
          </p:nvSpPr>
          <p:spPr bwMode="auto">
            <a:xfrm flipH="1">
              <a:off x="1623" y="1933"/>
              <a:ext cx="45" cy="45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0" name="Line 91"/>
            <p:cNvSpPr>
              <a:spLocks noChangeShapeType="1"/>
            </p:cNvSpPr>
            <p:nvPr/>
          </p:nvSpPr>
          <p:spPr bwMode="auto">
            <a:xfrm flipH="1">
              <a:off x="1623" y="1979"/>
              <a:ext cx="46" cy="45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1" name="Line 92"/>
            <p:cNvSpPr>
              <a:spLocks noChangeShapeType="1"/>
            </p:cNvSpPr>
            <p:nvPr/>
          </p:nvSpPr>
          <p:spPr bwMode="auto">
            <a:xfrm flipH="1">
              <a:off x="1623" y="2024"/>
              <a:ext cx="46" cy="45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2" name="Line 93"/>
            <p:cNvSpPr>
              <a:spLocks noChangeShapeType="1"/>
            </p:cNvSpPr>
            <p:nvPr/>
          </p:nvSpPr>
          <p:spPr bwMode="auto">
            <a:xfrm flipH="1">
              <a:off x="1623" y="2069"/>
              <a:ext cx="46" cy="46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3" name="Line 94"/>
            <p:cNvSpPr>
              <a:spLocks noChangeShapeType="1"/>
            </p:cNvSpPr>
            <p:nvPr/>
          </p:nvSpPr>
          <p:spPr bwMode="auto">
            <a:xfrm flipH="1">
              <a:off x="1623" y="2115"/>
              <a:ext cx="46" cy="45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4" name="Line 95"/>
            <p:cNvSpPr>
              <a:spLocks noChangeShapeType="1"/>
            </p:cNvSpPr>
            <p:nvPr/>
          </p:nvSpPr>
          <p:spPr bwMode="auto">
            <a:xfrm flipH="1">
              <a:off x="1623" y="2160"/>
              <a:ext cx="46" cy="45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95" name="Text Box 96"/>
          <p:cNvSpPr txBox="1">
            <a:spLocks noChangeArrowheads="1"/>
          </p:cNvSpPr>
          <p:nvPr/>
        </p:nvSpPr>
        <p:spPr bwMode="auto">
          <a:xfrm>
            <a:off x="6750050" y="4943499"/>
            <a:ext cx="287338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179917" bIns="0"/>
          <a:lstStyle>
            <a:lvl1pPr marL="269875" indent="-269875"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SzPct val="90000"/>
              <a:buFont typeface="Wingdings" pitchFamily="2" charset="2"/>
              <a:buNone/>
            </a:pPr>
            <a:r>
              <a:rPr lang="de-DE" sz="1400"/>
              <a:t>A</a:t>
            </a:r>
          </a:p>
        </p:txBody>
      </p:sp>
      <p:sp>
        <p:nvSpPr>
          <p:cNvPr id="96" name="Text Box 97"/>
          <p:cNvSpPr txBox="1">
            <a:spLocks noChangeArrowheads="1"/>
          </p:cNvSpPr>
          <p:nvPr/>
        </p:nvSpPr>
        <p:spPr bwMode="auto">
          <a:xfrm>
            <a:off x="7397750" y="5159399"/>
            <a:ext cx="18415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179917" bIns="0"/>
          <a:lstStyle>
            <a:lvl1pPr marL="269875" indent="-269875"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SzPct val="90000"/>
              <a:buFont typeface="Wingdings" pitchFamily="2" charset="2"/>
              <a:buNone/>
            </a:pPr>
            <a:r>
              <a:rPr lang="de-DE" sz="1400"/>
              <a:t>B</a:t>
            </a:r>
          </a:p>
        </p:txBody>
      </p:sp>
      <p:sp>
        <p:nvSpPr>
          <p:cNvPr id="97" name="Line 98"/>
          <p:cNvSpPr>
            <a:spLocks noChangeShapeType="1"/>
          </p:cNvSpPr>
          <p:nvPr/>
        </p:nvSpPr>
        <p:spPr bwMode="auto">
          <a:xfrm flipH="1" flipV="1">
            <a:off x="6678613" y="4654574"/>
            <a:ext cx="287337" cy="360363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8" name="Line 99"/>
          <p:cNvSpPr>
            <a:spLocks noChangeShapeType="1"/>
          </p:cNvSpPr>
          <p:nvPr/>
        </p:nvSpPr>
        <p:spPr bwMode="auto">
          <a:xfrm flipV="1">
            <a:off x="6318250" y="5737249"/>
            <a:ext cx="792163" cy="142875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9" name="Text Box 100"/>
          <p:cNvSpPr txBox="1">
            <a:spLocks noChangeArrowheads="1"/>
          </p:cNvSpPr>
          <p:nvPr/>
        </p:nvSpPr>
        <p:spPr bwMode="auto">
          <a:xfrm>
            <a:off x="4878388" y="1822574"/>
            <a:ext cx="2447925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179917" bIns="0"/>
          <a:lstStyle>
            <a:lvl1pPr marL="269875" indent="-269875"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SzPct val="90000"/>
              <a:buFont typeface="Wingdings" pitchFamily="2" charset="2"/>
              <a:buNone/>
            </a:pPr>
            <a:r>
              <a:rPr lang="de-DE" sz="1400" dirty="0"/>
              <a:t> </a:t>
            </a:r>
            <a:r>
              <a:rPr lang="de-DE" sz="1000" dirty="0"/>
              <a:t>             </a:t>
            </a:r>
            <a:r>
              <a:rPr lang="de-DE" sz="1000" dirty="0" smtClean="0"/>
              <a:t>Spiegelwärmequelle</a:t>
            </a:r>
            <a:endParaRPr lang="de-DE" sz="1000" dirty="0"/>
          </a:p>
          <a:p>
            <a:pPr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SzPct val="90000"/>
              <a:buFont typeface="Wingdings" pitchFamily="2" charset="2"/>
              <a:buNone/>
            </a:pPr>
            <a:endParaRPr lang="de-DE" sz="1400" dirty="0"/>
          </a:p>
        </p:txBody>
      </p:sp>
      <p:sp>
        <p:nvSpPr>
          <p:cNvPr id="100" name="Text Box 101"/>
          <p:cNvSpPr txBox="1">
            <a:spLocks noChangeArrowheads="1"/>
          </p:cNvSpPr>
          <p:nvPr/>
        </p:nvSpPr>
        <p:spPr bwMode="auto">
          <a:xfrm>
            <a:off x="4949825" y="1484784"/>
            <a:ext cx="4956175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179917" bIns="0"/>
          <a:lstStyle>
            <a:lvl1pPr marL="269875" indent="-269875"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SzPct val="90000"/>
              <a:buFont typeface="Wingdings" pitchFamily="2" charset="2"/>
              <a:buNone/>
            </a:pPr>
            <a:r>
              <a:rPr lang="de-DE" sz="1400" dirty="0"/>
              <a:t> </a:t>
            </a:r>
            <a:r>
              <a:rPr lang="de-DE" sz="1400" dirty="0" smtClean="0"/>
              <a:t>Modellierung für Temperaturverteilung im Werkstück</a:t>
            </a:r>
            <a:endParaRPr lang="de-DE" sz="1400" dirty="0"/>
          </a:p>
        </p:txBody>
      </p:sp>
      <p:sp>
        <p:nvSpPr>
          <p:cNvPr id="101" name="Text Box 102"/>
          <p:cNvSpPr txBox="1">
            <a:spLocks noChangeArrowheads="1"/>
          </p:cNvSpPr>
          <p:nvPr/>
        </p:nvSpPr>
        <p:spPr bwMode="auto">
          <a:xfrm>
            <a:off x="8262938" y="2568699"/>
            <a:ext cx="719137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179917" bIns="0"/>
          <a:lstStyle>
            <a:lvl1pPr marL="269875" indent="-269875"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SzPct val="90000"/>
              <a:buFont typeface="Wingdings" pitchFamily="2" charset="2"/>
              <a:buNone/>
            </a:pPr>
            <a:r>
              <a:rPr lang="de-DE" sz="1000" dirty="0" err="1" smtClean="0"/>
              <a:t>adiabat</a:t>
            </a:r>
            <a:endParaRPr lang="de-DE" sz="1000" dirty="0"/>
          </a:p>
          <a:p>
            <a:pPr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SzPct val="90000"/>
              <a:buFont typeface="Wingdings" pitchFamily="2" charset="2"/>
              <a:buNone/>
            </a:pPr>
            <a:endParaRPr lang="de-DE" sz="1000" dirty="0"/>
          </a:p>
        </p:txBody>
      </p:sp>
      <p:sp>
        <p:nvSpPr>
          <p:cNvPr id="102" name="Text Box 103"/>
          <p:cNvSpPr txBox="1">
            <a:spLocks noChangeArrowheads="1"/>
          </p:cNvSpPr>
          <p:nvPr/>
        </p:nvSpPr>
        <p:spPr bwMode="auto">
          <a:xfrm>
            <a:off x="7615238" y="3505324"/>
            <a:ext cx="1619250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179917" bIns="0"/>
          <a:lstStyle>
            <a:lvl1pPr marL="269875" indent="-269875"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SzPct val="90000"/>
              <a:buFont typeface="Wingdings" pitchFamily="2" charset="2"/>
              <a:buNone/>
            </a:pPr>
            <a:r>
              <a:rPr lang="de-DE" sz="1000" dirty="0" err="1" smtClean="0"/>
              <a:t>Imaginärbereich</a:t>
            </a:r>
            <a:endParaRPr lang="de-DE" sz="1000" dirty="0"/>
          </a:p>
        </p:txBody>
      </p:sp>
      <p:sp>
        <p:nvSpPr>
          <p:cNvPr id="103" name="Text Box 104"/>
          <p:cNvSpPr txBox="1">
            <a:spLocks noChangeAspect="1" noChangeArrowheads="1"/>
          </p:cNvSpPr>
          <p:nvPr/>
        </p:nvSpPr>
        <p:spPr bwMode="auto">
          <a:xfrm>
            <a:off x="6083300" y="2890961"/>
            <a:ext cx="3794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3D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de-DE" sz="1200">
                <a:solidFill>
                  <a:srgbClr val="000000"/>
                </a:solidFill>
              </a:rPr>
              <a:t>v</a:t>
            </a:r>
            <a:r>
              <a:rPr lang="de-DE" sz="1200" baseline="-25000">
                <a:solidFill>
                  <a:srgbClr val="000000"/>
                </a:solidFill>
              </a:rPr>
              <a:t>c</a:t>
            </a:r>
            <a:endParaRPr lang="de-DE" sz="1200">
              <a:solidFill>
                <a:srgbClr val="000000"/>
              </a:solidFill>
            </a:endParaRPr>
          </a:p>
        </p:txBody>
      </p:sp>
      <p:cxnSp>
        <p:nvCxnSpPr>
          <p:cNvPr id="104" name="AutoShape 105"/>
          <p:cNvCxnSpPr>
            <a:cxnSpLocks noChangeShapeType="1"/>
            <a:stCxn id="106" idx="0"/>
          </p:cNvCxnSpPr>
          <p:nvPr/>
        </p:nvCxnSpPr>
        <p:spPr bwMode="auto">
          <a:xfrm flipH="1">
            <a:off x="7254875" y="2292474"/>
            <a:ext cx="215900" cy="849312"/>
          </a:xfrm>
          <a:prstGeom prst="straightConnector1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5" name="AutoShape 106"/>
          <p:cNvCxnSpPr>
            <a:cxnSpLocks noChangeShapeType="1"/>
          </p:cNvCxnSpPr>
          <p:nvPr/>
        </p:nvCxnSpPr>
        <p:spPr bwMode="auto">
          <a:xfrm flipV="1">
            <a:off x="7254875" y="3084636"/>
            <a:ext cx="709613" cy="69850"/>
          </a:xfrm>
          <a:prstGeom prst="straightConnector1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6" name="Freeform 107"/>
          <p:cNvSpPr>
            <a:spLocks/>
          </p:cNvSpPr>
          <p:nvPr/>
        </p:nvSpPr>
        <p:spPr bwMode="auto">
          <a:xfrm>
            <a:off x="7470775" y="2268661"/>
            <a:ext cx="657225" cy="801688"/>
          </a:xfrm>
          <a:custGeom>
            <a:avLst/>
            <a:gdLst>
              <a:gd name="T0" fmla="*/ 0 w 378"/>
              <a:gd name="T1" fmla="*/ 15 h 514"/>
              <a:gd name="T2" fmla="*/ 136 w 378"/>
              <a:gd name="T3" fmla="*/ 15 h 514"/>
              <a:gd name="T4" fmla="*/ 226 w 378"/>
              <a:gd name="T5" fmla="*/ 106 h 514"/>
              <a:gd name="T6" fmla="*/ 272 w 378"/>
              <a:gd name="T7" fmla="*/ 151 h 514"/>
              <a:gd name="T8" fmla="*/ 363 w 378"/>
              <a:gd name="T9" fmla="*/ 197 h 514"/>
              <a:gd name="T10" fmla="*/ 363 w 378"/>
              <a:gd name="T11" fmla="*/ 242 h 514"/>
              <a:gd name="T12" fmla="*/ 317 w 378"/>
              <a:gd name="T13" fmla="*/ 378 h 514"/>
              <a:gd name="T14" fmla="*/ 317 w 378"/>
              <a:gd name="T15" fmla="*/ 423 h 514"/>
              <a:gd name="T16" fmla="*/ 272 w 378"/>
              <a:gd name="T17" fmla="*/ 514 h 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8" h="514">
                <a:moveTo>
                  <a:pt x="0" y="15"/>
                </a:moveTo>
                <a:cubicBezTo>
                  <a:pt x="49" y="7"/>
                  <a:pt x="98" y="0"/>
                  <a:pt x="136" y="15"/>
                </a:cubicBezTo>
                <a:cubicBezTo>
                  <a:pt x="174" y="30"/>
                  <a:pt x="203" y="83"/>
                  <a:pt x="226" y="106"/>
                </a:cubicBezTo>
                <a:cubicBezTo>
                  <a:pt x="249" y="129"/>
                  <a:pt x="249" y="136"/>
                  <a:pt x="272" y="151"/>
                </a:cubicBezTo>
                <a:cubicBezTo>
                  <a:pt x="295" y="166"/>
                  <a:pt x="348" y="182"/>
                  <a:pt x="363" y="197"/>
                </a:cubicBezTo>
                <a:cubicBezTo>
                  <a:pt x="378" y="212"/>
                  <a:pt x="371" y="212"/>
                  <a:pt x="363" y="242"/>
                </a:cubicBezTo>
                <a:cubicBezTo>
                  <a:pt x="355" y="272"/>
                  <a:pt x="325" y="348"/>
                  <a:pt x="317" y="378"/>
                </a:cubicBezTo>
                <a:cubicBezTo>
                  <a:pt x="309" y="408"/>
                  <a:pt x="324" y="400"/>
                  <a:pt x="317" y="423"/>
                </a:cubicBezTo>
                <a:cubicBezTo>
                  <a:pt x="310" y="446"/>
                  <a:pt x="279" y="499"/>
                  <a:pt x="272" y="514"/>
                </a:cubicBezTo>
              </a:path>
            </a:pathLst>
          </a:custGeom>
          <a:noFill/>
          <a:ln w="1079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107" name="AutoShape 108"/>
          <p:cNvCxnSpPr>
            <a:cxnSpLocks noChangeShapeType="1"/>
          </p:cNvCxnSpPr>
          <p:nvPr/>
        </p:nvCxnSpPr>
        <p:spPr bwMode="auto">
          <a:xfrm>
            <a:off x="7254875" y="3156074"/>
            <a:ext cx="1079500" cy="1587"/>
          </a:xfrm>
          <a:prstGeom prst="straightConnector1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8" name="AutoShape 109"/>
          <p:cNvCxnSpPr>
            <a:cxnSpLocks noChangeShapeType="1"/>
          </p:cNvCxnSpPr>
          <p:nvPr/>
        </p:nvCxnSpPr>
        <p:spPr bwMode="auto">
          <a:xfrm flipH="1">
            <a:off x="5526088" y="3156074"/>
            <a:ext cx="1892300" cy="1587"/>
          </a:xfrm>
          <a:prstGeom prst="straightConnector1">
            <a:avLst/>
          </a:prstGeom>
          <a:noFill/>
          <a:ln w="1079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9" name="AutoShape 110"/>
          <p:cNvCxnSpPr>
            <a:cxnSpLocks noChangeShapeType="1"/>
          </p:cNvCxnSpPr>
          <p:nvPr/>
        </p:nvCxnSpPr>
        <p:spPr bwMode="auto">
          <a:xfrm flipH="1" flipV="1">
            <a:off x="6678613" y="2940174"/>
            <a:ext cx="630237" cy="2127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0" name="AutoShape 111"/>
          <p:cNvCxnSpPr>
            <a:cxnSpLocks noChangeShapeType="1"/>
          </p:cNvCxnSpPr>
          <p:nvPr/>
        </p:nvCxnSpPr>
        <p:spPr bwMode="auto">
          <a:xfrm flipV="1">
            <a:off x="6678613" y="2652836"/>
            <a:ext cx="630237" cy="282575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1" name="AutoShape 112"/>
          <p:cNvCxnSpPr>
            <a:cxnSpLocks noChangeShapeType="1"/>
          </p:cNvCxnSpPr>
          <p:nvPr/>
        </p:nvCxnSpPr>
        <p:spPr bwMode="auto">
          <a:xfrm flipV="1">
            <a:off x="6678613" y="1789236"/>
            <a:ext cx="288925" cy="1131888"/>
          </a:xfrm>
          <a:prstGeom prst="straightConnector1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" name="AutoShape 113"/>
          <p:cNvCxnSpPr>
            <a:cxnSpLocks noChangeShapeType="1"/>
          </p:cNvCxnSpPr>
          <p:nvPr/>
        </p:nvCxnSpPr>
        <p:spPr bwMode="auto">
          <a:xfrm flipH="1">
            <a:off x="5526088" y="2940174"/>
            <a:ext cx="1262062" cy="1587"/>
          </a:xfrm>
          <a:prstGeom prst="straightConnector1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3" name="AutoShape 114"/>
          <p:cNvCxnSpPr>
            <a:cxnSpLocks noChangeShapeType="1"/>
          </p:cNvCxnSpPr>
          <p:nvPr/>
        </p:nvCxnSpPr>
        <p:spPr bwMode="auto">
          <a:xfrm>
            <a:off x="6678613" y="2940174"/>
            <a:ext cx="1584325" cy="1587"/>
          </a:xfrm>
          <a:prstGeom prst="straightConnector1">
            <a:avLst/>
          </a:prstGeom>
          <a:noFill/>
          <a:ln w="1079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4" name="AutoShape 115"/>
          <p:cNvCxnSpPr>
            <a:cxnSpLocks noChangeShapeType="1"/>
            <a:stCxn id="106" idx="3"/>
            <a:endCxn id="106" idx="3"/>
          </p:cNvCxnSpPr>
          <p:nvPr/>
        </p:nvCxnSpPr>
        <p:spPr bwMode="auto">
          <a:xfrm>
            <a:off x="7943850" y="2503611"/>
            <a:ext cx="0" cy="0"/>
          </a:xfrm>
          <a:prstGeom prst="straightConnector1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15" name="Line 116"/>
          <p:cNvSpPr>
            <a:spLocks noChangeShapeType="1"/>
          </p:cNvSpPr>
          <p:nvPr/>
        </p:nvSpPr>
        <p:spPr bwMode="auto">
          <a:xfrm flipV="1">
            <a:off x="7326313" y="2868736"/>
            <a:ext cx="77787" cy="6985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6" name="Line 117"/>
          <p:cNvSpPr>
            <a:spLocks noChangeShapeType="1"/>
          </p:cNvSpPr>
          <p:nvPr/>
        </p:nvSpPr>
        <p:spPr bwMode="auto">
          <a:xfrm flipV="1">
            <a:off x="7399338" y="2868736"/>
            <a:ext cx="77787" cy="6985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7" name="Line 118"/>
          <p:cNvSpPr>
            <a:spLocks noChangeShapeType="1"/>
          </p:cNvSpPr>
          <p:nvPr/>
        </p:nvSpPr>
        <p:spPr bwMode="auto">
          <a:xfrm flipV="1">
            <a:off x="7470775" y="2868736"/>
            <a:ext cx="77788" cy="6985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8" name="Line 119"/>
          <p:cNvSpPr>
            <a:spLocks noChangeShapeType="1"/>
          </p:cNvSpPr>
          <p:nvPr/>
        </p:nvSpPr>
        <p:spPr bwMode="auto">
          <a:xfrm flipV="1">
            <a:off x="7542213" y="2868736"/>
            <a:ext cx="79375" cy="6985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9" name="Line 120"/>
          <p:cNvSpPr>
            <a:spLocks noChangeShapeType="1"/>
          </p:cNvSpPr>
          <p:nvPr/>
        </p:nvSpPr>
        <p:spPr bwMode="auto">
          <a:xfrm flipV="1">
            <a:off x="7615238" y="2868736"/>
            <a:ext cx="77787" cy="6985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0" name="Line 121"/>
          <p:cNvSpPr>
            <a:spLocks noChangeShapeType="1"/>
          </p:cNvSpPr>
          <p:nvPr/>
        </p:nvSpPr>
        <p:spPr bwMode="auto">
          <a:xfrm flipV="1">
            <a:off x="7686675" y="2868736"/>
            <a:ext cx="77788" cy="6985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1" name="Line 122"/>
          <p:cNvSpPr>
            <a:spLocks noChangeShapeType="1"/>
          </p:cNvSpPr>
          <p:nvPr/>
        </p:nvSpPr>
        <p:spPr bwMode="auto">
          <a:xfrm flipV="1">
            <a:off x="7758113" y="2868736"/>
            <a:ext cx="79375" cy="6985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2" name="Line 123"/>
          <p:cNvSpPr>
            <a:spLocks noChangeShapeType="1"/>
          </p:cNvSpPr>
          <p:nvPr/>
        </p:nvSpPr>
        <p:spPr bwMode="auto">
          <a:xfrm flipV="1">
            <a:off x="7831138" y="2868736"/>
            <a:ext cx="77787" cy="6985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3" name="Line 124"/>
          <p:cNvSpPr>
            <a:spLocks noChangeShapeType="1"/>
          </p:cNvSpPr>
          <p:nvPr/>
        </p:nvSpPr>
        <p:spPr bwMode="auto">
          <a:xfrm flipV="1">
            <a:off x="7902575" y="2868736"/>
            <a:ext cx="77788" cy="6985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4" name="Line 125"/>
          <p:cNvSpPr>
            <a:spLocks noChangeShapeType="1"/>
          </p:cNvSpPr>
          <p:nvPr/>
        </p:nvSpPr>
        <p:spPr bwMode="auto">
          <a:xfrm flipV="1">
            <a:off x="7974013" y="2868736"/>
            <a:ext cx="79375" cy="6985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5" name="Line 126"/>
          <p:cNvSpPr>
            <a:spLocks noChangeShapeType="1"/>
          </p:cNvSpPr>
          <p:nvPr/>
        </p:nvSpPr>
        <p:spPr bwMode="auto">
          <a:xfrm flipV="1">
            <a:off x="8047038" y="2868736"/>
            <a:ext cx="77787" cy="6985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126" name="Group 127"/>
          <p:cNvGrpSpPr>
            <a:grpSpLocks/>
          </p:cNvGrpSpPr>
          <p:nvPr/>
        </p:nvGrpSpPr>
        <p:grpSpPr bwMode="auto">
          <a:xfrm>
            <a:off x="5526088" y="2868736"/>
            <a:ext cx="1157287" cy="69850"/>
            <a:chOff x="398" y="1578"/>
            <a:chExt cx="729" cy="44"/>
          </a:xfrm>
        </p:grpSpPr>
        <p:sp>
          <p:nvSpPr>
            <p:cNvPr id="127" name="Line 128"/>
            <p:cNvSpPr>
              <a:spLocks noChangeShapeType="1"/>
            </p:cNvSpPr>
            <p:nvPr/>
          </p:nvSpPr>
          <p:spPr bwMode="auto">
            <a:xfrm flipV="1">
              <a:off x="761" y="1578"/>
              <a:ext cx="49" cy="44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28" name="Line 129"/>
            <p:cNvSpPr>
              <a:spLocks noChangeShapeType="1"/>
            </p:cNvSpPr>
            <p:nvPr/>
          </p:nvSpPr>
          <p:spPr bwMode="auto">
            <a:xfrm flipV="1">
              <a:off x="807" y="1578"/>
              <a:ext cx="49" cy="44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29" name="Line 130"/>
            <p:cNvSpPr>
              <a:spLocks noChangeShapeType="1"/>
            </p:cNvSpPr>
            <p:nvPr/>
          </p:nvSpPr>
          <p:spPr bwMode="auto">
            <a:xfrm flipV="1">
              <a:off x="852" y="1578"/>
              <a:ext cx="49" cy="44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30" name="Line 131"/>
            <p:cNvSpPr>
              <a:spLocks noChangeShapeType="1"/>
            </p:cNvSpPr>
            <p:nvPr/>
          </p:nvSpPr>
          <p:spPr bwMode="auto">
            <a:xfrm flipV="1">
              <a:off x="897" y="1578"/>
              <a:ext cx="50" cy="44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31" name="Line 132"/>
            <p:cNvSpPr>
              <a:spLocks noChangeShapeType="1"/>
            </p:cNvSpPr>
            <p:nvPr/>
          </p:nvSpPr>
          <p:spPr bwMode="auto">
            <a:xfrm flipV="1">
              <a:off x="943" y="1578"/>
              <a:ext cx="49" cy="44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32" name="Line 133"/>
            <p:cNvSpPr>
              <a:spLocks noChangeShapeType="1"/>
            </p:cNvSpPr>
            <p:nvPr/>
          </p:nvSpPr>
          <p:spPr bwMode="auto">
            <a:xfrm flipV="1">
              <a:off x="988" y="1578"/>
              <a:ext cx="49" cy="44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33" name="Line 134"/>
            <p:cNvSpPr>
              <a:spLocks noChangeShapeType="1"/>
            </p:cNvSpPr>
            <p:nvPr/>
          </p:nvSpPr>
          <p:spPr bwMode="auto">
            <a:xfrm flipV="1">
              <a:off x="1033" y="1578"/>
              <a:ext cx="49" cy="44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34" name="Line 135"/>
            <p:cNvSpPr>
              <a:spLocks noChangeShapeType="1"/>
            </p:cNvSpPr>
            <p:nvPr/>
          </p:nvSpPr>
          <p:spPr bwMode="auto">
            <a:xfrm flipV="1">
              <a:off x="1078" y="1578"/>
              <a:ext cx="49" cy="44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35" name="Line 136"/>
            <p:cNvSpPr>
              <a:spLocks noChangeShapeType="1"/>
            </p:cNvSpPr>
            <p:nvPr/>
          </p:nvSpPr>
          <p:spPr bwMode="auto">
            <a:xfrm flipV="1">
              <a:off x="398" y="1578"/>
              <a:ext cx="49" cy="44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36" name="Line 137"/>
            <p:cNvSpPr>
              <a:spLocks noChangeShapeType="1"/>
            </p:cNvSpPr>
            <p:nvPr/>
          </p:nvSpPr>
          <p:spPr bwMode="auto">
            <a:xfrm flipV="1">
              <a:off x="444" y="1578"/>
              <a:ext cx="49" cy="44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37" name="Line 138"/>
            <p:cNvSpPr>
              <a:spLocks noChangeShapeType="1"/>
            </p:cNvSpPr>
            <p:nvPr/>
          </p:nvSpPr>
          <p:spPr bwMode="auto">
            <a:xfrm flipV="1">
              <a:off x="489" y="1578"/>
              <a:ext cx="49" cy="44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38" name="Line 139"/>
            <p:cNvSpPr>
              <a:spLocks noChangeShapeType="1"/>
            </p:cNvSpPr>
            <p:nvPr/>
          </p:nvSpPr>
          <p:spPr bwMode="auto">
            <a:xfrm flipV="1">
              <a:off x="534" y="1578"/>
              <a:ext cx="50" cy="44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39" name="Line 140"/>
            <p:cNvSpPr>
              <a:spLocks noChangeShapeType="1"/>
            </p:cNvSpPr>
            <p:nvPr/>
          </p:nvSpPr>
          <p:spPr bwMode="auto">
            <a:xfrm flipV="1">
              <a:off x="580" y="1578"/>
              <a:ext cx="49" cy="44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0" name="Line 141"/>
            <p:cNvSpPr>
              <a:spLocks noChangeShapeType="1"/>
            </p:cNvSpPr>
            <p:nvPr/>
          </p:nvSpPr>
          <p:spPr bwMode="auto">
            <a:xfrm flipV="1">
              <a:off x="625" y="1578"/>
              <a:ext cx="49" cy="44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1" name="Line 142"/>
            <p:cNvSpPr>
              <a:spLocks noChangeShapeType="1"/>
            </p:cNvSpPr>
            <p:nvPr/>
          </p:nvSpPr>
          <p:spPr bwMode="auto">
            <a:xfrm flipV="1">
              <a:off x="670" y="1578"/>
              <a:ext cx="49" cy="44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2" name="Line 143"/>
            <p:cNvSpPr>
              <a:spLocks noChangeShapeType="1"/>
            </p:cNvSpPr>
            <p:nvPr/>
          </p:nvSpPr>
          <p:spPr bwMode="auto">
            <a:xfrm flipV="1">
              <a:off x="715" y="1578"/>
              <a:ext cx="49" cy="44"/>
            </a:xfrm>
            <a:prstGeom prst="line">
              <a:avLst/>
            </a:prstGeom>
            <a:noFill/>
            <a:ln w="1079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143" name="Line 144"/>
          <p:cNvSpPr>
            <a:spLocks noChangeShapeType="1"/>
          </p:cNvSpPr>
          <p:nvPr/>
        </p:nvSpPr>
        <p:spPr bwMode="auto">
          <a:xfrm flipV="1">
            <a:off x="8047038" y="2725861"/>
            <a:ext cx="287337" cy="13970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4" name="Line 145"/>
          <p:cNvSpPr>
            <a:spLocks noChangeShapeType="1"/>
          </p:cNvSpPr>
          <p:nvPr/>
        </p:nvSpPr>
        <p:spPr bwMode="auto">
          <a:xfrm>
            <a:off x="5886450" y="2652836"/>
            <a:ext cx="314325" cy="282575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5" name="Line 146"/>
          <p:cNvSpPr>
            <a:spLocks noChangeShapeType="1"/>
          </p:cNvSpPr>
          <p:nvPr/>
        </p:nvSpPr>
        <p:spPr bwMode="auto">
          <a:xfrm>
            <a:off x="6102350" y="2076574"/>
            <a:ext cx="1023938" cy="636587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6" name="Line 147"/>
          <p:cNvSpPr>
            <a:spLocks noChangeShapeType="1"/>
          </p:cNvSpPr>
          <p:nvPr/>
        </p:nvSpPr>
        <p:spPr bwMode="auto">
          <a:xfrm>
            <a:off x="8118475" y="3084636"/>
            <a:ext cx="158750" cy="423863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7" name="Line 148"/>
          <p:cNvSpPr>
            <a:spLocks noChangeShapeType="1"/>
          </p:cNvSpPr>
          <p:nvPr/>
        </p:nvSpPr>
        <p:spPr bwMode="auto">
          <a:xfrm flipH="1">
            <a:off x="6318250" y="3013199"/>
            <a:ext cx="630238" cy="1587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8" name="Line 149"/>
          <p:cNvSpPr>
            <a:spLocks noChangeShapeType="1"/>
          </p:cNvSpPr>
          <p:nvPr/>
        </p:nvSpPr>
        <p:spPr bwMode="auto">
          <a:xfrm>
            <a:off x="6894513" y="3084636"/>
            <a:ext cx="709612" cy="1588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9" name="Text Box 150"/>
          <p:cNvSpPr txBox="1">
            <a:spLocks noChangeArrowheads="1"/>
          </p:cNvSpPr>
          <p:nvPr/>
        </p:nvSpPr>
        <p:spPr bwMode="auto">
          <a:xfrm>
            <a:off x="5165725" y="2436936"/>
            <a:ext cx="1419225" cy="14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179917" bIns="0"/>
          <a:lstStyle>
            <a:lvl1pPr marL="269875" indent="-269875"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SzPct val="90000"/>
              <a:buFont typeface="Wingdings" pitchFamily="2" charset="2"/>
              <a:buNone/>
            </a:pPr>
            <a:r>
              <a:rPr lang="de-DE" sz="1400" dirty="0"/>
              <a:t>         </a:t>
            </a:r>
            <a:r>
              <a:rPr lang="de-DE" sz="1000" dirty="0" err="1" smtClean="0"/>
              <a:t>adiabat</a:t>
            </a:r>
            <a:endParaRPr lang="de-DE" sz="1000" dirty="0"/>
          </a:p>
          <a:p>
            <a:pPr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SzPct val="90000"/>
              <a:buFont typeface="Wingdings" pitchFamily="2" charset="2"/>
              <a:buNone/>
            </a:pPr>
            <a:endParaRPr lang="de-DE" sz="1000" dirty="0"/>
          </a:p>
        </p:txBody>
      </p:sp>
      <p:sp>
        <p:nvSpPr>
          <p:cNvPr id="150" name="Line 151"/>
          <p:cNvSpPr>
            <a:spLocks noChangeShapeType="1"/>
          </p:cNvSpPr>
          <p:nvPr/>
        </p:nvSpPr>
        <p:spPr bwMode="auto">
          <a:xfrm flipH="1">
            <a:off x="6678613" y="3084636"/>
            <a:ext cx="314325" cy="354013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51" name="Text Box 152"/>
          <p:cNvSpPr txBox="1">
            <a:spLocks noChangeArrowheads="1"/>
          </p:cNvSpPr>
          <p:nvPr/>
        </p:nvSpPr>
        <p:spPr bwMode="auto">
          <a:xfrm>
            <a:off x="6246813" y="3444999"/>
            <a:ext cx="98901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179917" bIns="0"/>
          <a:lstStyle>
            <a:lvl1pPr marL="269875" indent="-269875"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SzPct val="90000"/>
              <a:buFont typeface="Wingdings" pitchFamily="2" charset="2"/>
              <a:buNone/>
            </a:pPr>
            <a:r>
              <a:rPr lang="de-DE" sz="1000" dirty="0"/>
              <a:t>M</a:t>
            </a:r>
            <a:r>
              <a:rPr lang="de-DE" sz="1000" dirty="0" smtClean="0"/>
              <a:t>aterialfluss</a:t>
            </a:r>
            <a:endParaRPr lang="de-DE" sz="1000" dirty="0"/>
          </a:p>
        </p:txBody>
      </p:sp>
      <p:sp>
        <p:nvSpPr>
          <p:cNvPr id="152" name="Text Box 153"/>
          <p:cNvSpPr txBox="1">
            <a:spLocks noChangeArrowheads="1"/>
          </p:cNvSpPr>
          <p:nvPr/>
        </p:nvSpPr>
        <p:spPr bwMode="auto">
          <a:xfrm>
            <a:off x="7397750" y="2581399"/>
            <a:ext cx="1025525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179917" bIns="0"/>
          <a:lstStyle>
            <a:lvl1pPr marL="269875" indent="-269875"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SzPct val="90000"/>
              <a:buFont typeface="Wingdings" pitchFamily="2" charset="2"/>
              <a:buNone/>
            </a:pPr>
            <a:r>
              <a:rPr lang="de-DE" sz="1000" b="1" dirty="0" smtClean="0"/>
              <a:t>Werkzeug</a:t>
            </a:r>
            <a:endParaRPr lang="de-DE" sz="1000" b="1" dirty="0"/>
          </a:p>
        </p:txBody>
      </p:sp>
      <p:sp>
        <p:nvSpPr>
          <p:cNvPr id="153" name="Freeform 155"/>
          <p:cNvSpPr>
            <a:spLocks/>
          </p:cNvSpPr>
          <p:nvPr/>
        </p:nvSpPr>
        <p:spPr bwMode="auto">
          <a:xfrm>
            <a:off x="6967538" y="1776536"/>
            <a:ext cx="503237" cy="517525"/>
          </a:xfrm>
          <a:custGeom>
            <a:avLst/>
            <a:gdLst>
              <a:gd name="T0" fmla="*/ 0 w 317"/>
              <a:gd name="T1" fmla="*/ 8 h 326"/>
              <a:gd name="T2" fmla="*/ 45 w 317"/>
              <a:gd name="T3" fmla="*/ 8 h 326"/>
              <a:gd name="T4" fmla="*/ 90 w 317"/>
              <a:gd name="T5" fmla="*/ 54 h 326"/>
              <a:gd name="T6" fmla="*/ 136 w 317"/>
              <a:gd name="T7" fmla="*/ 144 h 326"/>
              <a:gd name="T8" fmla="*/ 226 w 317"/>
              <a:gd name="T9" fmla="*/ 190 h 326"/>
              <a:gd name="T10" fmla="*/ 317 w 317"/>
              <a:gd name="T11" fmla="*/ 3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7" h="326">
                <a:moveTo>
                  <a:pt x="0" y="8"/>
                </a:moveTo>
                <a:cubicBezTo>
                  <a:pt x="15" y="4"/>
                  <a:pt x="30" y="0"/>
                  <a:pt x="45" y="8"/>
                </a:cubicBezTo>
                <a:cubicBezTo>
                  <a:pt x="60" y="16"/>
                  <a:pt x="75" y="31"/>
                  <a:pt x="90" y="54"/>
                </a:cubicBezTo>
                <a:cubicBezTo>
                  <a:pt x="105" y="77"/>
                  <a:pt x="113" y="121"/>
                  <a:pt x="136" y="144"/>
                </a:cubicBezTo>
                <a:cubicBezTo>
                  <a:pt x="159" y="167"/>
                  <a:pt x="196" y="160"/>
                  <a:pt x="226" y="190"/>
                </a:cubicBezTo>
                <a:cubicBezTo>
                  <a:pt x="256" y="220"/>
                  <a:pt x="286" y="273"/>
                  <a:pt x="317" y="326"/>
                </a:cubicBezTo>
              </a:path>
            </a:pathLst>
          </a:custGeom>
          <a:noFill/>
          <a:ln w="1079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54" name="Text Box 156"/>
          <p:cNvSpPr txBox="1">
            <a:spLocks noChangeArrowheads="1"/>
          </p:cNvSpPr>
          <p:nvPr/>
        </p:nvSpPr>
        <p:spPr bwMode="auto">
          <a:xfrm>
            <a:off x="4949825" y="3732237"/>
            <a:ext cx="4956175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179917" bIns="0"/>
          <a:lstStyle>
            <a:lvl1pPr marL="269875" indent="-269875"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SzPct val="90000"/>
              <a:buFont typeface="Wingdings" pitchFamily="2" charset="2"/>
              <a:buNone/>
            </a:pPr>
            <a:r>
              <a:rPr lang="de-DE" sz="1400" dirty="0"/>
              <a:t> </a:t>
            </a:r>
            <a:r>
              <a:rPr lang="de-DE" sz="1400" dirty="0" smtClean="0"/>
              <a:t>Modellierung für Temperaturverteilung im Span</a:t>
            </a:r>
            <a:endParaRPr lang="de-DE" sz="1400" dirty="0"/>
          </a:p>
        </p:txBody>
      </p:sp>
      <p:sp>
        <p:nvSpPr>
          <p:cNvPr id="155" name="Text Box 157"/>
          <p:cNvSpPr txBox="1">
            <a:spLocks noChangeArrowheads="1"/>
          </p:cNvSpPr>
          <p:nvPr/>
        </p:nvSpPr>
        <p:spPr bwMode="auto">
          <a:xfrm>
            <a:off x="473075" y="1484784"/>
            <a:ext cx="4956175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179917" bIns="0"/>
          <a:lstStyle>
            <a:lvl1pPr marL="269875" indent="-269875"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SzPct val="90000"/>
              <a:buFont typeface="Wingdings" pitchFamily="2" charset="2"/>
              <a:buNone/>
            </a:pPr>
            <a:r>
              <a:rPr lang="de-DE" sz="1400" dirty="0" smtClean="0"/>
              <a:t>Bewegende angestellte Bandwärmequelle</a:t>
            </a:r>
            <a:endParaRPr lang="de-DE" sz="1400" dirty="0"/>
          </a:p>
        </p:txBody>
      </p:sp>
      <p:sp>
        <p:nvSpPr>
          <p:cNvPr id="156" name="Rectangle 159"/>
          <p:cNvSpPr>
            <a:spLocks noChangeArrowheads="1"/>
          </p:cNvSpPr>
          <p:nvPr/>
        </p:nvSpPr>
        <p:spPr bwMode="auto">
          <a:xfrm>
            <a:off x="0" y="3551262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157" name="Object 1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399442"/>
              </p:ext>
            </p:extLst>
          </p:nvPr>
        </p:nvGraphicFramePr>
        <p:xfrm>
          <a:off x="501650" y="1911350"/>
          <a:ext cx="37655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1" name="Formel" r:id="rId3" imgW="2489040" imgH="469800" progId="Equation.3">
                  <p:embed/>
                </p:oleObj>
              </mc:Choice>
              <mc:Fallback>
                <p:oleObj name="Formel" r:id="rId3" imgW="248904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" y="1911350"/>
                        <a:ext cx="3765550" cy="704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8" name="Quelle"/>
          <p:cNvSpPr txBox="1">
            <a:spLocks noChangeArrowheads="1"/>
          </p:cNvSpPr>
          <p:nvPr/>
        </p:nvSpPr>
        <p:spPr bwMode="auto">
          <a:xfrm>
            <a:off x="215900" y="6110883"/>
            <a:ext cx="9467850" cy="19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anchor="b">
            <a:spAutoFit/>
          </a:bodyPr>
          <a:lstStyle/>
          <a:p>
            <a:r>
              <a:rPr lang="en-US" sz="1000" dirty="0" err="1" smtClean="0"/>
              <a:t>Quelle</a:t>
            </a:r>
            <a:r>
              <a:rPr lang="en-US" sz="1000" dirty="0" smtClean="0"/>
              <a:t>: </a:t>
            </a:r>
            <a:r>
              <a:rPr lang="en-US" sz="1000" dirty="0" err="1"/>
              <a:t>Komanduri</a:t>
            </a:r>
            <a:r>
              <a:rPr lang="en-US" sz="1000" dirty="0"/>
              <a:t> and </a:t>
            </a:r>
            <a:r>
              <a:rPr lang="en-US" sz="1000" dirty="0" err="1"/>
              <a:t>Hou</a:t>
            </a:r>
            <a:endParaRPr lang="en-US" sz="1000" dirty="0"/>
          </a:p>
        </p:txBody>
      </p:sp>
      <p:sp>
        <p:nvSpPr>
          <p:cNvPr id="159" name="Titel 1"/>
          <p:cNvSpPr txBox="1">
            <a:spLocks/>
          </p:cNvSpPr>
          <p:nvPr/>
        </p:nvSpPr>
        <p:spPr>
          <a:xfrm>
            <a:off x="173601" y="971436"/>
            <a:ext cx="6219336" cy="369332"/>
          </a:xfrm>
          <a:prstGeom prst="rect">
            <a:avLst/>
          </a:prstGeom>
          <a:solidFill>
            <a:srgbClr val="C8C8C8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de-DE" sz="1800" dirty="0"/>
              <a:t>Analytisches Modell </a:t>
            </a:r>
            <a:r>
              <a:rPr lang="de-DE" sz="1800" dirty="0" err="1"/>
              <a:t>Komanduri</a:t>
            </a:r>
            <a:r>
              <a:rPr lang="de-DE" sz="1800" dirty="0"/>
              <a:t> und Hou</a:t>
            </a:r>
            <a:endParaRPr lang="de-DE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20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 animBg="1"/>
      <p:bldP spid="47" grpId="0"/>
      <p:bldP spid="48" grpId="0"/>
      <p:bldP spid="51" grpId="0" animBg="1"/>
      <p:bldP spid="57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 animBg="1"/>
      <p:bldP spid="67" grpId="0" animBg="1"/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95" grpId="0"/>
      <p:bldP spid="96" grpId="0"/>
      <p:bldP spid="97" grpId="0" animBg="1"/>
      <p:bldP spid="98" grpId="0" animBg="1"/>
      <p:bldP spid="99" grpId="0"/>
      <p:bldP spid="100" grpId="0"/>
      <p:bldP spid="101" grpId="0"/>
      <p:bldP spid="102" grpId="0"/>
      <p:bldP spid="103" grpId="0"/>
      <p:bldP spid="106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/>
      <p:bldP spid="150" grpId="0" animBg="1"/>
      <p:bldP spid="151" grpId="0"/>
      <p:bldP spid="152" grpId="0"/>
      <p:bldP spid="153" grpId="0" animBg="1"/>
      <p:bldP spid="1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>
          <a:xfrm>
            <a:off x="173601" y="971436"/>
            <a:ext cx="6219336" cy="369332"/>
          </a:xfrm>
          <a:prstGeom prst="rect">
            <a:avLst/>
          </a:prstGeom>
          <a:solidFill>
            <a:srgbClr val="C8C8C8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de-DE" sz="1800" dirty="0"/>
              <a:t>Analytisches Modell </a:t>
            </a:r>
            <a:r>
              <a:rPr lang="de-DE" sz="1800" dirty="0" smtClean="0"/>
              <a:t>- Auswertung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179" name="Quelle"/>
          <p:cNvSpPr txBox="1">
            <a:spLocks noChangeArrowheads="1"/>
          </p:cNvSpPr>
          <p:nvPr/>
        </p:nvSpPr>
        <p:spPr bwMode="auto">
          <a:xfrm>
            <a:off x="215900" y="6110883"/>
            <a:ext cx="9467850" cy="19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anchor="b">
            <a:spAutoFit/>
          </a:bodyPr>
          <a:lstStyle/>
          <a:p>
            <a:r>
              <a:rPr lang="en-US" sz="1000" dirty="0" err="1" smtClean="0"/>
              <a:t>Quelle</a:t>
            </a:r>
            <a:r>
              <a:rPr lang="en-US" sz="1000" dirty="0" smtClean="0"/>
              <a:t>: </a:t>
            </a:r>
            <a:r>
              <a:rPr lang="en-US" sz="1000" dirty="0" err="1"/>
              <a:t>Komanduri</a:t>
            </a:r>
            <a:r>
              <a:rPr lang="en-US" sz="1000" dirty="0"/>
              <a:t> and </a:t>
            </a:r>
            <a:r>
              <a:rPr lang="en-US" sz="1000" dirty="0" err="1"/>
              <a:t>Hou</a:t>
            </a:r>
            <a:endParaRPr lang="en-US" sz="10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9" y="1895281"/>
            <a:ext cx="4897197" cy="345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849" y="2020199"/>
            <a:ext cx="4824679" cy="335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967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 txBox="1">
            <a:spLocks/>
          </p:cNvSpPr>
          <p:nvPr/>
        </p:nvSpPr>
        <p:spPr>
          <a:xfrm>
            <a:off x="173601" y="971436"/>
            <a:ext cx="5181037" cy="369332"/>
          </a:xfrm>
          <a:prstGeom prst="rect">
            <a:avLst/>
          </a:prstGeom>
          <a:solidFill>
            <a:srgbClr val="C8C8C8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de-DE" sz="1800" dirty="0" smtClean="0"/>
              <a:t>Simulationsmodell Jungnickel </a:t>
            </a:r>
            <a:endParaRPr lang="de-DE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platzhalter 2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15900" y="1511672"/>
            <a:ext cx="3873004" cy="4437608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006DB6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Ebenes</a:t>
            </a:r>
            <a:r>
              <a:rPr kumimoji="0" lang="de-DE" sz="16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Wärmekapazitäts-Wärmeleitwert-Netzwerk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006DB6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lang="de-DE" sz="1600" kern="0" dirty="0" smtClean="0"/>
              <a:t>Leistungseinbringung an Span- und Freifläche sowie in Scherebene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006DB6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kumimoji="0" lang="de-DE" sz="16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Statische Streuung der Spanungsparameter innerhalb praktischer Grenzen</a:t>
            </a:r>
          </a:p>
          <a:p>
            <a:pPr marL="228600" lvl="0" indent="-228600" fontAlgn="base">
              <a:spcBef>
                <a:spcPct val="30000"/>
              </a:spcBef>
              <a:spcAft>
                <a:spcPct val="20000"/>
              </a:spcAft>
              <a:buClr>
                <a:srgbClr val="006DB6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lang="de-DE" sz="1600" kern="0" dirty="0" smtClean="0"/>
              <a:t>Ermittlung der Wärmestromanteile </a:t>
            </a:r>
            <a:r>
              <a:rPr lang="de-DE" sz="1600" kern="0" dirty="0" err="1" smtClean="0"/>
              <a:t>q</a:t>
            </a:r>
            <a:r>
              <a:rPr lang="de-DE" sz="1600" kern="0" baseline="-25000" dirty="0" err="1" smtClean="0"/>
              <a:t>Wkst</a:t>
            </a:r>
            <a:r>
              <a:rPr lang="de-DE" sz="1600" kern="0" dirty="0" smtClean="0"/>
              <a:t>, </a:t>
            </a:r>
            <a:r>
              <a:rPr lang="de-DE" sz="1600" kern="0" dirty="0" err="1" smtClean="0"/>
              <a:t>q</a:t>
            </a:r>
            <a:r>
              <a:rPr lang="de-DE" sz="1600" kern="0" baseline="-25000" dirty="0" err="1" smtClean="0"/>
              <a:t>WZ</a:t>
            </a:r>
            <a:r>
              <a:rPr lang="de-DE" sz="1600" kern="0" dirty="0" smtClean="0"/>
              <a:t> und </a:t>
            </a:r>
            <a:r>
              <a:rPr lang="de-DE" sz="1600" kern="0" dirty="0" err="1" smtClean="0"/>
              <a:t>q</a:t>
            </a:r>
            <a:r>
              <a:rPr lang="de-DE" sz="1600" kern="0" baseline="-25000" dirty="0" err="1" smtClean="0"/>
              <a:t>Span</a:t>
            </a:r>
            <a:endParaRPr kumimoji="0" lang="de-DE" sz="1600" b="0" i="0" u="none" strike="noStrike" kern="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006DB6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  <a:defRPr/>
            </a:pP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6" name="Picture 2" descr="netzwerkmode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5008" y="1711975"/>
            <a:ext cx="4433656" cy="438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237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V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3134" y="1700808"/>
            <a:ext cx="4577858" cy="4185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el 1"/>
          <p:cNvSpPr txBox="1">
            <a:spLocks/>
          </p:cNvSpPr>
          <p:nvPr/>
        </p:nvSpPr>
        <p:spPr>
          <a:xfrm>
            <a:off x="173601" y="971436"/>
            <a:ext cx="5181037" cy="369332"/>
          </a:xfrm>
          <a:prstGeom prst="rect">
            <a:avLst/>
          </a:prstGeom>
          <a:solidFill>
            <a:srgbClr val="C8C8C8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de-DE" sz="1800" dirty="0" smtClean="0"/>
              <a:t>Simulationsmodell - Auswertung</a:t>
            </a:r>
            <a:endParaRPr lang="de-DE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Picture 2" descr="netzwerkmode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5008" y="1711975"/>
            <a:ext cx="4433656" cy="438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Gerade Verbindung 2"/>
          <p:cNvCxnSpPr/>
          <p:nvPr/>
        </p:nvCxnSpPr>
        <p:spPr bwMode="auto">
          <a:xfrm>
            <a:off x="7241836" y="3970841"/>
            <a:ext cx="735500" cy="0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" name="Gerade Verbindung 11"/>
          <p:cNvCxnSpPr/>
          <p:nvPr/>
        </p:nvCxnSpPr>
        <p:spPr bwMode="auto">
          <a:xfrm>
            <a:off x="6506336" y="3645024"/>
            <a:ext cx="0" cy="325817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1020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74910083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1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5" descr="lambda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2480" y="1700808"/>
            <a:ext cx="4577858" cy="418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el 1"/>
          <p:cNvSpPr txBox="1">
            <a:spLocks/>
          </p:cNvSpPr>
          <p:nvPr/>
        </p:nvSpPr>
        <p:spPr>
          <a:xfrm>
            <a:off x="173601" y="971436"/>
            <a:ext cx="5181037" cy="369332"/>
          </a:xfrm>
          <a:prstGeom prst="rect">
            <a:avLst/>
          </a:prstGeom>
          <a:solidFill>
            <a:srgbClr val="C8C8C8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de-DE" sz="1800" dirty="0" smtClean="0"/>
              <a:t>Simulationsmodell - Auswertung</a:t>
            </a:r>
            <a:endParaRPr lang="de-DE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2" descr="netzwerkmodell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25008" y="1711975"/>
            <a:ext cx="4433656" cy="438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Pfeil nach rechts 2"/>
          <p:cNvSpPr/>
          <p:nvPr/>
        </p:nvSpPr>
        <p:spPr bwMode="auto">
          <a:xfrm>
            <a:off x="7329264" y="2996952"/>
            <a:ext cx="864096" cy="504056"/>
          </a:xfrm>
          <a:prstGeom prst="rightArrow">
            <a:avLst/>
          </a:prstGeom>
          <a:solidFill>
            <a:srgbClr val="FF0000"/>
          </a:solidFill>
          <a:ln w="1079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Pfeil nach rechts 13"/>
          <p:cNvSpPr/>
          <p:nvPr/>
        </p:nvSpPr>
        <p:spPr bwMode="auto">
          <a:xfrm rot="5400000">
            <a:off x="7481664" y="4149080"/>
            <a:ext cx="279648" cy="152400"/>
          </a:xfrm>
          <a:prstGeom prst="rightArrow">
            <a:avLst/>
          </a:prstGeom>
          <a:solidFill>
            <a:srgbClr val="FF0000"/>
          </a:solidFill>
          <a:ln w="1079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Pfeil nach rechts 14"/>
          <p:cNvSpPr/>
          <p:nvPr/>
        </p:nvSpPr>
        <p:spPr bwMode="auto">
          <a:xfrm rot="10800000">
            <a:off x="6897216" y="3178753"/>
            <a:ext cx="279648" cy="152400"/>
          </a:xfrm>
          <a:prstGeom prst="rightArrow">
            <a:avLst/>
          </a:prstGeom>
          <a:solidFill>
            <a:srgbClr val="FF0000"/>
          </a:solidFill>
          <a:ln w="1079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37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kt 3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57426801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Picture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Freeform 55"/>
          <p:cNvSpPr>
            <a:spLocks/>
          </p:cNvSpPr>
          <p:nvPr/>
        </p:nvSpPr>
        <p:spPr bwMode="auto">
          <a:xfrm>
            <a:off x="2906713" y="1489894"/>
            <a:ext cx="931862" cy="2439987"/>
          </a:xfrm>
          <a:custGeom>
            <a:avLst/>
            <a:gdLst>
              <a:gd name="T0" fmla="*/ 150 w 466"/>
              <a:gd name="T1" fmla="*/ 1227 h 1250"/>
              <a:gd name="T2" fmla="*/ 182 w 466"/>
              <a:gd name="T3" fmla="*/ 1227 h 1250"/>
              <a:gd name="T4" fmla="*/ 205 w 466"/>
              <a:gd name="T5" fmla="*/ 1229 h 1250"/>
              <a:gd name="T6" fmla="*/ 230 w 466"/>
              <a:gd name="T7" fmla="*/ 1231 h 1250"/>
              <a:gd name="T8" fmla="*/ 259 w 466"/>
              <a:gd name="T9" fmla="*/ 1232 h 1250"/>
              <a:gd name="T10" fmla="*/ 320 w 466"/>
              <a:gd name="T11" fmla="*/ 1246 h 1250"/>
              <a:gd name="T12" fmla="*/ 353 w 466"/>
              <a:gd name="T13" fmla="*/ 1250 h 1250"/>
              <a:gd name="T14" fmla="*/ 390 w 466"/>
              <a:gd name="T15" fmla="*/ 1246 h 1250"/>
              <a:gd name="T16" fmla="*/ 466 w 466"/>
              <a:gd name="T17" fmla="*/ 1227 h 1250"/>
              <a:gd name="T18" fmla="*/ 466 w 466"/>
              <a:gd name="T19" fmla="*/ 19 h 1250"/>
              <a:gd name="T20" fmla="*/ 464 w 466"/>
              <a:gd name="T21" fmla="*/ 21 h 1250"/>
              <a:gd name="T22" fmla="*/ 457 w 466"/>
              <a:gd name="T23" fmla="*/ 23 h 1250"/>
              <a:gd name="T24" fmla="*/ 445 w 466"/>
              <a:gd name="T25" fmla="*/ 27 h 1250"/>
              <a:gd name="T26" fmla="*/ 430 w 466"/>
              <a:gd name="T27" fmla="*/ 29 h 1250"/>
              <a:gd name="T28" fmla="*/ 411 w 466"/>
              <a:gd name="T29" fmla="*/ 30 h 1250"/>
              <a:gd name="T30" fmla="*/ 390 w 466"/>
              <a:gd name="T31" fmla="*/ 30 h 1250"/>
              <a:gd name="T32" fmla="*/ 367 w 466"/>
              <a:gd name="T33" fmla="*/ 27 h 1250"/>
              <a:gd name="T34" fmla="*/ 342 w 466"/>
              <a:gd name="T35" fmla="*/ 19 h 1250"/>
              <a:gd name="T36" fmla="*/ 320 w 466"/>
              <a:gd name="T37" fmla="*/ 13 h 1250"/>
              <a:gd name="T38" fmla="*/ 297 w 466"/>
              <a:gd name="T39" fmla="*/ 15 h 1250"/>
              <a:gd name="T40" fmla="*/ 272 w 466"/>
              <a:gd name="T41" fmla="*/ 19 h 1250"/>
              <a:gd name="T42" fmla="*/ 249 w 466"/>
              <a:gd name="T43" fmla="*/ 25 h 1250"/>
              <a:gd name="T44" fmla="*/ 223 w 466"/>
              <a:gd name="T45" fmla="*/ 29 h 1250"/>
              <a:gd name="T46" fmla="*/ 196 w 466"/>
              <a:gd name="T47" fmla="*/ 30 h 1250"/>
              <a:gd name="T48" fmla="*/ 169 w 466"/>
              <a:gd name="T49" fmla="*/ 29 h 1250"/>
              <a:gd name="T50" fmla="*/ 140 w 466"/>
              <a:gd name="T51" fmla="*/ 19 h 1250"/>
              <a:gd name="T52" fmla="*/ 107 w 466"/>
              <a:gd name="T53" fmla="*/ 7 h 1250"/>
              <a:gd name="T54" fmla="*/ 79 w 466"/>
              <a:gd name="T55" fmla="*/ 2 h 1250"/>
              <a:gd name="T56" fmla="*/ 54 w 466"/>
              <a:gd name="T57" fmla="*/ 0 h 1250"/>
              <a:gd name="T58" fmla="*/ 34 w 466"/>
              <a:gd name="T59" fmla="*/ 4 h 1250"/>
              <a:gd name="T60" fmla="*/ 19 w 466"/>
              <a:gd name="T61" fmla="*/ 7 h 1250"/>
              <a:gd name="T62" fmla="*/ 7 w 466"/>
              <a:gd name="T63" fmla="*/ 13 h 1250"/>
              <a:gd name="T64" fmla="*/ 2 w 466"/>
              <a:gd name="T65" fmla="*/ 17 h 1250"/>
              <a:gd name="T66" fmla="*/ 0 w 466"/>
              <a:gd name="T67" fmla="*/ 19 h 1250"/>
              <a:gd name="T68" fmla="*/ 0 w 466"/>
              <a:gd name="T69" fmla="*/ 566 h 1250"/>
              <a:gd name="T70" fmla="*/ 150 w 466"/>
              <a:gd name="T71" fmla="*/ 537 h 1250"/>
              <a:gd name="T72" fmla="*/ 150 w 466"/>
              <a:gd name="T73" fmla="*/ 1227 h 1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66" h="1250">
                <a:moveTo>
                  <a:pt x="150" y="1227"/>
                </a:moveTo>
                <a:lnTo>
                  <a:pt x="182" y="1227"/>
                </a:lnTo>
                <a:lnTo>
                  <a:pt x="205" y="1229"/>
                </a:lnTo>
                <a:lnTo>
                  <a:pt x="230" y="1231"/>
                </a:lnTo>
                <a:lnTo>
                  <a:pt x="259" y="1232"/>
                </a:lnTo>
                <a:lnTo>
                  <a:pt x="320" y="1246"/>
                </a:lnTo>
                <a:lnTo>
                  <a:pt x="353" y="1250"/>
                </a:lnTo>
                <a:lnTo>
                  <a:pt x="390" y="1246"/>
                </a:lnTo>
                <a:lnTo>
                  <a:pt x="466" y="1227"/>
                </a:lnTo>
                <a:lnTo>
                  <a:pt x="466" y="19"/>
                </a:lnTo>
                <a:lnTo>
                  <a:pt x="464" y="21"/>
                </a:lnTo>
                <a:lnTo>
                  <a:pt x="457" y="23"/>
                </a:lnTo>
                <a:lnTo>
                  <a:pt x="445" y="27"/>
                </a:lnTo>
                <a:lnTo>
                  <a:pt x="430" y="29"/>
                </a:lnTo>
                <a:lnTo>
                  <a:pt x="411" y="30"/>
                </a:lnTo>
                <a:lnTo>
                  <a:pt x="390" y="30"/>
                </a:lnTo>
                <a:lnTo>
                  <a:pt x="367" y="27"/>
                </a:lnTo>
                <a:lnTo>
                  <a:pt x="342" y="19"/>
                </a:lnTo>
                <a:lnTo>
                  <a:pt x="320" y="13"/>
                </a:lnTo>
                <a:lnTo>
                  <a:pt x="297" y="15"/>
                </a:lnTo>
                <a:lnTo>
                  <a:pt x="272" y="19"/>
                </a:lnTo>
                <a:lnTo>
                  <a:pt x="249" y="25"/>
                </a:lnTo>
                <a:lnTo>
                  <a:pt x="223" y="29"/>
                </a:lnTo>
                <a:lnTo>
                  <a:pt x="196" y="30"/>
                </a:lnTo>
                <a:lnTo>
                  <a:pt x="169" y="29"/>
                </a:lnTo>
                <a:lnTo>
                  <a:pt x="140" y="19"/>
                </a:lnTo>
                <a:lnTo>
                  <a:pt x="107" y="7"/>
                </a:lnTo>
                <a:lnTo>
                  <a:pt x="79" y="2"/>
                </a:lnTo>
                <a:lnTo>
                  <a:pt x="54" y="0"/>
                </a:lnTo>
                <a:lnTo>
                  <a:pt x="34" y="4"/>
                </a:lnTo>
                <a:lnTo>
                  <a:pt x="19" y="7"/>
                </a:lnTo>
                <a:lnTo>
                  <a:pt x="7" y="13"/>
                </a:lnTo>
                <a:lnTo>
                  <a:pt x="2" y="17"/>
                </a:lnTo>
                <a:lnTo>
                  <a:pt x="0" y="19"/>
                </a:lnTo>
                <a:lnTo>
                  <a:pt x="0" y="566"/>
                </a:lnTo>
                <a:lnTo>
                  <a:pt x="150" y="537"/>
                </a:lnTo>
                <a:lnTo>
                  <a:pt x="150" y="1227"/>
                </a:lnTo>
                <a:close/>
              </a:path>
            </a:pathLst>
          </a:custGeom>
          <a:solidFill>
            <a:srgbClr val="A1A1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3" name="Freeform 56"/>
          <p:cNvSpPr>
            <a:spLocks/>
          </p:cNvSpPr>
          <p:nvPr/>
        </p:nvSpPr>
        <p:spPr bwMode="auto">
          <a:xfrm>
            <a:off x="2903538" y="1486719"/>
            <a:ext cx="939800" cy="2446337"/>
          </a:xfrm>
          <a:custGeom>
            <a:avLst/>
            <a:gdLst>
              <a:gd name="T0" fmla="*/ 152 w 470"/>
              <a:gd name="T1" fmla="*/ 1231 h 1254"/>
              <a:gd name="T2" fmla="*/ 207 w 470"/>
              <a:gd name="T3" fmla="*/ 1233 h 1254"/>
              <a:gd name="T4" fmla="*/ 261 w 470"/>
              <a:gd name="T5" fmla="*/ 1236 h 1254"/>
              <a:gd name="T6" fmla="*/ 355 w 470"/>
              <a:gd name="T7" fmla="*/ 1254 h 1254"/>
              <a:gd name="T8" fmla="*/ 468 w 470"/>
              <a:gd name="T9" fmla="*/ 1231 h 1254"/>
              <a:gd name="T10" fmla="*/ 470 w 470"/>
              <a:gd name="T11" fmla="*/ 21 h 1254"/>
              <a:gd name="T12" fmla="*/ 466 w 470"/>
              <a:gd name="T13" fmla="*/ 21 h 1254"/>
              <a:gd name="T14" fmla="*/ 447 w 470"/>
              <a:gd name="T15" fmla="*/ 27 h 1254"/>
              <a:gd name="T16" fmla="*/ 413 w 470"/>
              <a:gd name="T17" fmla="*/ 31 h 1254"/>
              <a:gd name="T18" fmla="*/ 369 w 470"/>
              <a:gd name="T19" fmla="*/ 27 h 1254"/>
              <a:gd name="T20" fmla="*/ 322 w 470"/>
              <a:gd name="T21" fmla="*/ 13 h 1254"/>
              <a:gd name="T22" fmla="*/ 274 w 470"/>
              <a:gd name="T23" fmla="*/ 19 h 1254"/>
              <a:gd name="T24" fmla="*/ 225 w 470"/>
              <a:gd name="T25" fmla="*/ 29 h 1254"/>
              <a:gd name="T26" fmla="*/ 171 w 470"/>
              <a:gd name="T27" fmla="*/ 29 h 1254"/>
              <a:gd name="T28" fmla="*/ 109 w 470"/>
              <a:gd name="T29" fmla="*/ 8 h 1254"/>
              <a:gd name="T30" fmla="*/ 56 w 470"/>
              <a:gd name="T31" fmla="*/ 0 h 1254"/>
              <a:gd name="T32" fmla="*/ 21 w 470"/>
              <a:gd name="T33" fmla="*/ 8 h 1254"/>
              <a:gd name="T34" fmla="*/ 8 w 470"/>
              <a:gd name="T35" fmla="*/ 13 h 1254"/>
              <a:gd name="T36" fmla="*/ 0 w 470"/>
              <a:gd name="T37" fmla="*/ 19 h 1254"/>
              <a:gd name="T38" fmla="*/ 2 w 470"/>
              <a:gd name="T39" fmla="*/ 570 h 1254"/>
              <a:gd name="T40" fmla="*/ 150 w 470"/>
              <a:gd name="T41" fmla="*/ 1229 h 1254"/>
              <a:gd name="T42" fmla="*/ 153 w 470"/>
              <a:gd name="T43" fmla="*/ 539 h 1254"/>
              <a:gd name="T44" fmla="*/ 4 w 470"/>
              <a:gd name="T45" fmla="*/ 566 h 1254"/>
              <a:gd name="T46" fmla="*/ 6 w 470"/>
              <a:gd name="T47" fmla="*/ 21 h 1254"/>
              <a:gd name="T48" fmla="*/ 21 w 470"/>
              <a:gd name="T49" fmla="*/ 11 h 1254"/>
              <a:gd name="T50" fmla="*/ 56 w 470"/>
              <a:gd name="T51" fmla="*/ 4 h 1254"/>
              <a:gd name="T52" fmla="*/ 109 w 470"/>
              <a:gd name="T53" fmla="*/ 11 h 1254"/>
              <a:gd name="T54" fmla="*/ 171 w 470"/>
              <a:gd name="T55" fmla="*/ 32 h 1254"/>
              <a:gd name="T56" fmla="*/ 225 w 470"/>
              <a:gd name="T57" fmla="*/ 32 h 1254"/>
              <a:gd name="T58" fmla="*/ 274 w 470"/>
              <a:gd name="T59" fmla="*/ 23 h 1254"/>
              <a:gd name="T60" fmla="*/ 322 w 470"/>
              <a:gd name="T61" fmla="*/ 17 h 1254"/>
              <a:gd name="T62" fmla="*/ 369 w 470"/>
              <a:gd name="T63" fmla="*/ 31 h 1254"/>
              <a:gd name="T64" fmla="*/ 413 w 470"/>
              <a:gd name="T65" fmla="*/ 34 h 1254"/>
              <a:gd name="T66" fmla="*/ 447 w 470"/>
              <a:gd name="T67" fmla="*/ 31 h 1254"/>
              <a:gd name="T68" fmla="*/ 466 w 470"/>
              <a:gd name="T69" fmla="*/ 25 h 1254"/>
              <a:gd name="T70" fmla="*/ 468 w 470"/>
              <a:gd name="T71" fmla="*/ 21 h 1254"/>
              <a:gd name="T72" fmla="*/ 392 w 470"/>
              <a:gd name="T73" fmla="*/ 1246 h 1254"/>
              <a:gd name="T74" fmla="*/ 322 w 470"/>
              <a:gd name="T75" fmla="*/ 1246 h 1254"/>
              <a:gd name="T76" fmla="*/ 232 w 470"/>
              <a:gd name="T77" fmla="*/ 1231 h 1254"/>
              <a:gd name="T78" fmla="*/ 184 w 470"/>
              <a:gd name="T79" fmla="*/ 1227 h 1254"/>
              <a:gd name="T80" fmla="*/ 150 w 470"/>
              <a:gd name="T81" fmla="*/ 1229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70" h="1254">
                <a:moveTo>
                  <a:pt x="150" y="1229"/>
                </a:moveTo>
                <a:lnTo>
                  <a:pt x="152" y="1231"/>
                </a:lnTo>
                <a:lnTo>
                  <a:pt x="184" y="1231"/>
                </a:lnTo>
                <a:lnTo>
                  <a:pt x="207" y="1233"/>
                </a:lnTo>
                <a:lnTo>
                  <a:pt x="232" y="1234"/>
                </a:lnTo>
                <a:lnTo>
                  <a:pt x="261" y="1236"/>
                </a:lnTo>
                <a:lnTo>
                  <a:pt x="322" y="1250"/>
                </a:lnTo>
                <a:lnTo>
                  <a:pt x="355" y="1254"/>
                </a:lnTo>
                <a:lnTo>
                  <a:pt x="392" y="1250"/>
                </a:lnTo>
                <a:lnTo>
                  <a:pt x="468" y="1231"/>
                </a:lnTo>
                <a:lnTo>
                  <a:pt x="470" y="1229"/>
                </a:lnTo>
                <a:lnTo>
                  <a:pt x="470" y="21"/>
                </a:lnTo>
                <a:lnTo>
                  <a:pt x="466" y="19"/>
                </a:lnTo>
                <a:lnTo>
                  <a:pt x="466" y="21"/>
                </a:lnTo>
                <a:lnTo>
                  <a:pt x="459" y="23"/>
                </a:lnTo>
                <a:lnTo>
                  <a:pt x="447" y="27"/>
                </a:lnTo>
                <a:lnTo>
                  <a:pt x="432" y="29"/>
                </a:lnTo>
                <a:lnTo>
                  <a:pt x="413" y="31"/>
                </a:lnTo>
                <a:lnTo>
                  <a:pt x="392" y="31"/>
                </a:lnTo>
                <a:lnTo>
                  <a:pt x="369" y="27"/>
                </a:lnTo>
                <a:lnTo>
                  <a:pt x="344" y="19"/>
                </a:lnTo>
                <a:lnTo>
                  <a:pt x="322" y="13"/>
                </a:lnTo>
                <a:lnTo>
                  <a:pt x="299" y="15"/>
                </a:lnTo>
                <a:lnTo>
                  <a:pt x="274" y="19"/>
                </a:lnTo>
                <a:lnTo>
                  <a:pt x="251" y="25"/>
                </a:lnTo>
                <a:lnTo>
                  <a:pt x="225" y="29"/>
                </a:lnTo>
                <a:lnTo>
                  <a:pt x="198" y="31"/>
                </a:lnTo>
                <a:lnTo>
                  <a:pt x="171" y="29"/>
                </a:lnTo>
                <a:lnTo>
                  <a:pt x="142" y="19"/>
                </a:lnTo>
                <a:lnTo>
                  <a:pt x="109" y="8"/>
                </a:lnTo>
                <a:lnTo>
                  <a:pt x="81" y="2"/>
                </a:lnTo>
                <a:lnTo>
                  <a:pt x="56" y="0"/>
                </a:lnTo>
                <a:lnTo>
                  <a:pt x="36" y="4"/>
                </a:lnTo>
                <a:lnTo>
                  <a:pt x="21" y="8"/>
                </a:lnTo>
                <a:lnTo>
                  <a:pt x="9" y="13"/>
                </a:lnTo>
                <a:lnTo>
                  <a:pt x="8" y="13"/>
                </a:lnTo>
                <a:lnTo>
                  <a:pt x="2" y="17"/>
                </a:lnTo>
                <a:lnTo>
                  <a:pt x="0" y="19"/>
                </a:lnTo>
                <a:lnTo>
                  <a:pt x="0" y="568"/>
                </a:lnTo>
                <a:lnTo>
                  <a:pt x="2" y="570"/>
                </a:lnTo>
                <a:lnTo>
                  <a:pt x="150" y="541"/>
                </a:lnTo>
                <a:lnTo>
                  <a:pt x="150" y="1229"/>
                </a:lnTo>
                <a:lnTo>
                  <a:pt x="153" y="1227"/>
                </a:lnTo>
                <a:lnTo>
                  <a:pt x="153" y="539"/>
                </a:lnTo>
                <a:lnTo>
                  <a:pt x="152" y="537"/>
                </a:lnTo>
                <a:lnTo>
                  <a:pt x="4" y="566"/>
                </a:lnTo>
                <a:lnTo>
                  <a:pt x="4" y="21"/>
                </a:lnTo>
                <a:lnTo>
                  <a:pt x="6" y="21"/>
                </a:lnTo>
                <a:lnTo>
                  <a:pt x="9" y="17"/>
                </a:lnTo>
                <a:lnTo>
                  <a:pt x="21" y="11"/>
                </a:lnTo>
                <a:lnTo>
                  <a:pt x="36" y="8"/>
                </a:lnTo>
                <a:lnTo>
                  <a:pt x="56" y="4"/>
                </a:lnTo>
                <a:lnTo>
                  <a:pt x="81" y="6"/>
                </a:lnTo>
                <a:lnTo>
                  <a:pt x="109" y="11"/>
                </a:lnTo>
                <a:lnTo>
                  <a:pt x="142" y="23"/>
                </a:lnTo>
                <a:lnTo>
                  <a:pt x="171" y="32"/>
                </a:lnTo>
                <a:lnTo>
                  <a:pt x="198" y="34"/>
                </a:lnTo>
                <a:lnTo>
                  <a:pt x="225" y="32"/>
                </a:lnTo>
                <a:lnTo>
                  <a:pt x="251" y="29"/>
                </a:lnTo>
                <a:lnTo>
                  <a:pt x="274" y="23"/>
                </a:lnTo>
                <a:lnTo>
                  <a:pt x="299" y="19"/>
                </a:lnTo>
                <a:lnTo>
                  <a:pt x="322" y="17"/>
                </a:lnTo>
                <a:lnTo>
                  <a:pt x="344" y="23"/>
                </a:lnTo>
                <a:lnTo>
                  <a:pt x="369" y="31"/>
                </a:lnTo>
                <a:lnTo>
                  <a:pt x="392" y="34"/>
                </a:lnTo>
                <a:lnTo>
                  <a:pt x="413" y="34"/>
                </a:lnTo>
                <a:lnTo>
                  <a:pt x="432" y="32"/>
                </a:lnTo>
                <a:lnTo>
                  <a:pt x="447" y="31"/>
                </a:lnTo>
                <a:lnTo>
                  <a:pt x="459" y="27"/>
                </a:lnTo>
                <a:lnTo>
                  <a:pt x="466" y="25"/>
                </a:lnTo>
                <a:lnTo>
                  <a:pt x="468" y="25"/>
                </a:lnTo>
                <a:lnTo>
                  <a:pt x="468" y="21"/>
                </a:lnTo>
                <a:lnTo>
                  <a:pt x="466" y="1227"/>
                </a:lnTo>
                <a:lnTo>
                  <a:pt x="392" y="1246"/>
                </a:lnTo>
                <a:lnTo>
                  <a:pt x="355" y="1250"/>
                </a:lnTo>
                <a:lnTo>
                  <a:pt x="322" y="1246"/>
                </a:lnTo>
                <a:lnTo>
                  <a:pt x="261" y="1233"/>
                </a:lnTo>
                <a:lnTo>
                  <a:pt x="232" y="1231"/>
                </a:lnTo>
                <a:lnTo>
                  <a:pt x="207" y="1229"/>
                </a:lnTo>
                <a:lnTo>
                  <a:pt x="184" y="1227"/>
                </a:lnTo>
                <a:lnTo>
                  <a:pt x="153" y="1227"/>
                </a:lnTo>
                <a:lnTo>
                  <a:pt x="150" y="122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6" name="Freeform 57"/>
          <p:cNvSpPr>
            <a:spLocks/>
          </p:cNvSpPr>
          <p:nvPr/>
        </p:nvSpPr>
        <p:spPr bwMode="auto">
          <a:xfrm>
            <a:off x="1579563" y="2243956"/>
            <a:ext cx="1627187" cy="522288"/>
          </a:xfrm>
          <a:custGeom>
            <a:avLst/>
            <a:gdLst>
              <a:gd name="T0" fmla="*/ 811 w 813"/>
              <a:gd name="T1" fmla="*/ 157 h 268"/>
              <a:gd name="T2" fmla="*/ 791 w 813"/>
              <a:gd name="T3" fmla="*/ 165 h 268"/>
              <a:gd name="T4" fmla="*/ 759 w 813"/>
              <a:gd name="T5" fmla="*/ 180 h 268"/>
              <a:gd name="T6" fmla="*/ 686 w 813"/>
              <a:gd name="T7" fmla="*/ 209 h 268"/>
              <a:gd name="T8" fmla="*/ 563 w 813"/>
              <a:gd name="T9" fmla="*/ 247 h 268"/>
              <a:gd name="T10" fmla="*/ 430 w 813"/>
              <a:gd name="T11" fmla="*/ 268 h 268"/>
              <a:gd name="T12" fmla="*/ 369 w 813"/>
              <a:gd name="T13" fmla="*/ 267 h 268"/>
              <a:gd name="T14" fmla="*/ 294 w 813"/>
              <a:gd name="T15" fmla="*/ 263 h 268"/>
              <a:gd name="T16" fmla="*/ 162 w 813"/>
              <a:gd name="T17" fmla="*/ 251 h 268"/>
              <a:gd name="T18" fmla="*/ 4 w 813"/>
              <a:gd name="T19" fmla="*/ 234 h 268"/>
              <a:gd name="T20" fmla="*/ 10 w 813"/>
              <a:gd name="T21" fmla="*/ 220 h 268"/>
              <a:gd name="T22" fmla="*/ 4 w 813"/>
              <a:gd name="T23" fmla="*/ 209 h 268"/>
              <a:gd name="T24" fmla="*/ 0 w 813"/>
              <a:gd name="T25" fmla="*/ 192 h 268"/>
              <a:gd name="T26" fmla="*/ 6 w 813"/>
              <a:gd name="T27" fmla="*/ 169 h 268"/>
              <a:gd name="T28" fmla="*/ 4 w 813"/>
              <a:gd name="T29" fmla="*/ 155 h 268"/>
              <a:gd name="T30" fmla="*/ 4 w 813"/>
              <a:gd name="T31" fmla="*/ 142 h 268"/>
              <a:gd name="T32" fmla="*/ 6 w 813"/>
              <a:gd name="T33" fmla="*/ 136 h 268"/>
              <a:gd name="T34" fmla="*/ 2 w 813"/>
              <a:gd name="T35" fmla="*/ 126 h 268"/>
              <a:gd name="T36" fmla="*/ 4 w 813"/>
              <a:gd name="T37" fmla="*/ 117 h 268"/>
              <a:gd name="T38" fmla="*/ 2 w 813"/>
              <a:gd name="T39" fmla="*/ 101 h 268"/>
              <a:gd name="T40" fmla="*/ 4 w 813"/>
              <a:gd name="T41" fmla="*/ 88 h 268"/>
              <a:gd name="T42" fmla="*/ 8 w 813"/>
              <a:gd name="T43" fmla="*/ 82 h 268"/>
              <a:gd name="T44" fmla="*/ 4 w 813"/>
              <a:gd name="T45" fmla="*/ 59 h 268"/>
              <a:gd name="T46" fmla="*/ 14 w 813"/>
              <a:gd name="T47" fmla="*/ 61 h 268"/>
              <a:gd name="T48" fmla="*/ 41 w 813"/>
              <a:gd name="T49" fmla="*/ 69 h 268"/>
              <a:gd name="T50" fmla="*/ 83 w 813"/>
              <a:gd name="T51" fmla="*/ 78 h 268"/>
              <a:gd name="T52" fmla="*/ 202 w 813"/>
              <a:gd name="T53" fmla="*/ 100 h 268"/>
              <a:gd name="T54" fmla="*/ 346 w 813"/>
              <a:gd name="T55" fmla="*/ 105 h 268"/>
              <a:gd name="T56" fmla="*/ 459 w 813"/>
              <a:gd name="T57" fmla="*/ 94 h 268"/>
              <a:gd name="T58" fmla="*/ 551 w 813"/>
              <a:gd name="T59" fmla="*/ 61 h 268"/>
              <a:gd name="T60" fmla="*/ 636 w 813"/>
              <a:gd name="T61" fmla="*/ 17 h 268"/>
              <a:gd name="T62" fmla="*/ 813 w 813"/>
              <a:gd name="T63" fmla="*/ 155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13" h="268">
                <a:moveTo>
                  <a:pt x="813" y="155"/>
                </a:moveTo>
                <a:lnTo>
                  <a:pt x="811" y="157"/>
                </a:lnTo>
                <a:lnTo>
                  <a:pt x="803" y="159"/>
                </a:lnTo>
                <a:lnTo>
                  <a:pt x="791" y="165"/>
                </a:lnTo>
                <a:lnTo>
                  <a:pt x="778" y="172"/>
                </a:lnTo>
                <a:lnTo>
                  <a:pt x="759" y="180"/>
                </a:lnTo>
                <a:lnTo>
                  <a:pt x="738" y="188"/>
                </a:lnTo>
                <a:lnTo>
                  <a:pt x="686" y="209"/>
                </a:lnTo>
                <a:lnTo>
                  <a:pt x="628" y="228"/>
                </a:lnTo>
                <a:lnTo>
                  <a:pt x="563" y="247"/>
                </a:lnTo>
                <a:lnTo>
                  <a:pt x="496" y="261"/>
                </a:lnTo>
                <a:lnTo>
                  <a:pt x="430" y="268"/>
                </a:lnTo>
                <a:lnTo>
                  <a:pt x="388" y="268"/>
                </a:lnTo>
                <a:lnTo>
                  <a:pt x="369" y="267"/>
                </a:lnTo>
                <a:lnTo>
                  <a:pt x="348" y="267"/>
                </a:lnTo>
                <a:lnTo>
                  <a:pt x="294" y="263"/>
                </a:lnTo>
                <a:lnTo>
                  <a:pt x="231" y="259"/>
                </a:lnTo>
                <a:lnTo>
                  <a:pt x="162" y="251"/>
                </a:lnTo>
                <a:lnTo>
                  <a:pt x="85" y="244"/>
                </a:lnTo>
                <a:lnTo>
                  <a:pt x="4" y="234"/>
                </a:lnTo>
                <a:lnTo>
                  <a:pt x="8" y="230"/>
                </a:lnTo>
                <a:lnTo>
                  <a:pt x="10" y="220"/>
                </a:lnTo>
                <a:lnTo>
                  <a:pt x="8" y="215"/>
                </a:lnTo>
                <a:lnTo>
                  <a:pt x="4" y="209"/>
                </a:lnTo>
                <a:lnTo>
                  <a:pt x="2" y="201"/>
                </a:lnTo>
                <a:lnTo>
                  <a:pt x="0" y="192"/>
                </a:lnTo>
                <a:lnTo>
                  <a:pt x="8" y="176"/>
                </a:lnTo>
                <a:lnTo>
                  <a:pt x="6" y="169"/>
                </a:lnTo>
                <a:lnTo>
                  <a:pt x="2" y="161"/>
                </a:lnTo>
                <a:lnTo>
                  <a:pt x="4" y="155"/>
                </a:lnTo>
                <a:lnTo>
                  <a:pt x="6" y="148"/>
                </a:lnTo>
                <a:lnTo>
                  <a:pt x="4" y="142"/>
                </a:lnTo>
                <a:lnTo>
                  <a:pt x="6" y="140"/>
                </a:lnTo>
                <a:lnTo>
                  <a:pt x="6" y="136"/>
                </a:lnTo>
                <a:lnTo>
                  <a:pt x="4" y="130"/>
                </a:lnTo>
                <a:lnTo>
                  <a:pt x="2" y="126"/>
                </a:lnTo>
                <a:lnTo>
                  <a:pt x="4" y="121"/>
                </a:lnTo>
                <a:lnTo>
                  <a:pt x="4" y="117"/>
                </a:lnTo>
                <a:lnTo>
                  <a:pt x="4" y="111"/>
                </a:lnTo>
                <a:lnTo>
                  <a:pt x="2" y="101"/>
                </a:lnTo>
                <a:lnTo>
                  <a:pt x="4" y="96"/>
                </a:lnTo>
                <a:lnTo>
                  <a:pt x="4" y="88"/>
                </a:lnTo>
                <a:lnTo>
                  <a:pt x="6" y="84"/>
                </a:lnTo>
                <a:lnTo>
                  <a:pt x="8" y="82"/>
                </a:lnTo>
                <a:lnTo>
                  <a:pt x="4" y="71"/>
                </a:lnTo>
                <a:lnTo>
                  <a:pt x="4" y="59"/>
                </a:lnTo>
                <a:lnTo>
                  <a:pt x="6" y="59"/>
                </a:lnTo>
                <a:lnTo>
                  <a:pt x="14" y="61"/>
                </a:lnTo>
                <a:lnTo>
                  <a:pt x="25" y="65"/>
                </a:lnTo>
                <a:lnTo>
                  <a:pt x="41" y="69"/>
                </a:lnTo>
                <a:lnTo>
                  <a:pt x="60" y="75"/>
                </a:lnTo>
                <a:lnTo>
                  <a:pt x="83" y="78"/>
                </a:lnTo>
                <a:lnTo>
                  <a:pt x="139" y="90"/>
                </a:lnTo>
                <a:lnTo>
                  <a:pt x="202" y="100"/>
                </a:lnTo>
                <a:lnTo>
                  <a:pt x="273" y="105"/>
                </a:lnTo>
                <a:lnTo>
                  <a:pt x="346" y="105"/>
                </a:lnTo>
                <a:lnTo>
                  <a:pt x="423" y="100"/>
                </a:lnTo>
                <a:lnTo>
                  <a:pt x="459" y="94"/>
                </a:lnTo>
                <a:lnTo>
                  <a:pt x="492" y="84"/>
                </a:lnTo>
                <a:lnTo>
                  <a:pt x="551" y="61"/>
                </a:lnTo>
                <a:lnTo>
                  <a:pt x="607" y="32"/>
                </a:lnTo>
                <a:lnTo>
                  <a:pt x="636" y="17"/>
                </a:lnTo>
                <a:lnTo>
                  <a:pt x="667" y="0"/>
                </a:lnTo>
                <a:lnTo>
                  <a:pt x="813" y="155"/>
                </a:lnTo>
                <a:close/>
              </a:path>
            </a:pathLst>
          </a:custGeom>
          <a:solidFill>
            <a:srgbClr val="FFD0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" name="Freeform 58"/>
          <p:cNvSpPr>
            <a:spLocks/>
          </p:cNvSpPr>
          <p:nvPr/>
        </p:nvSpPr>
        <p:spPr bwMode="auto">
          <a:xfrm>
            <a:off x="1576388" y="2239194"/>
            <a:ext cx="1631950" cy="531812"/>
          </a:xfrm>
          <a:custGeom>
            <a:avLst/>
            <a:gdLst>
              <a:gd name="T0" fmla="*/ 793 w 816"/>
              <a:gd name="T1" fmla="*/ 165 h 272"/>
              <a:gd name="T2" fmla="*/ 740 w 816"/>
              <a:gd name="T3" fmla="*/ 188 h 272"/>
              <a:gd name="T4" fmla="*/ 565 w 816"/>
              <a:gd name="T5" fmla="*/ 247 h 272"/>
              <a:gd name="T6" fmla="*/ 390 w 816"/>
              <a:gd name="T7" fmla="*/ 269 h 272"/>
              <a:gd name="T8" fmla="*/ 296 w 816"/>
              <a:gd name="T9" fmla="*/ 263 h 272"/>
              <a:gd name="T10" fmla="*/ 87 w 816"/>
              <a:gd name="T11" fmla="*/ 244 h 272"/>
              <a:gd name="T12" fmla="*/ 12 w 816"/>
              <a:gd name="T13" fmla="*/ 232 h 272"/>
              <a:gd name="T14" fmla="*/ 12 w 816"/>
              <a:gd name="T15" fmla="*/ 215 h 272"/>
              <a:gd name="T16" fmla="*/ 4 w 816"/>
              <a:gd name="T17" fmla="*/ 194 h 272"/>
              <a:gd name="T18" fmla="*/ 6 w 816"/>
              <a:gd name="T19" fmla="*/ 163 h 272"/>
              <a:gd name="T20" fmla="*/ 8 w 816"/>
              <a:gd name="T21" fmla="*/ 144 h 272"/>
              <a:gd name="T22" fmla="*/ 8 w 816"/>
              <a:gd name="T23" fmla="*/ 132 h 272"/>
              <a:gd name="T24" fmla="*/ 8 w 816"/>
              <a:gd name="T25" fmla="*/ 113 h 272"/>
              <a:gd name="T26" fmla="*/ 8 w 816"/>
              <a:gd name="T27" fmla="*/ 90 h 272"/>
              <a:gd name="T28" fmla="*/ 8 w 816"/>
              <a:gd name="T29" fmla="*/ 73 h 272"/>
              <a:gd name="T30" fmla="*/ 27 w 816"/>
              <a:gd name="T31" fmla="*/ 69 h 272"/>
              <a:gd name="T32" fmla="*/ 85 w 816"/>
              <a:gd name="T33" fmla="*/ 82 h 272"/>
              <a:gd name="T34" fmla="*/ 275 w 816"/>
              <a:gd name="T35" fmla="*/ 109 h 272"/>
              <a:gd name="T36" fmla="*/ 461 w 816"/>
              <a:gd name="T37" fmla="*/ 98 h 272"/>
              <a:gd name="T38" fmla="*/ 609 w 816"/>
              <a:gd name="T39" fmla="*/ 36 h 272"/>
              <a:gd name="T40" fmla="*/ 813 w 816"/>
              <a:gd name="T41" fmla="*/ 157 h 272"/>
              <a:gd name="T42" fmla="*/ 669 w 816"/>
              <a:gd name="T43" fmla="*/ 0 h 272"/>
              <a:gd name="T44" fmla="*/ 553 w 816"/>
              <a:gd name="T45" fmla="*/ 61 h 272"/>
              <a:gd name="T46" fmla="*/ 425 w 816"/>
              <a:gd name="T47" fmla="*/ 100 h 272"/>
              <a:gd name="T48" fmla="*/ 204 w 816"/>
              <a:gd name="T49" fmla="*/ 100 h 272"/>
              <a:gd name="T50" fmla="*/ 62 w 816"/>
              <a:gd name="T51" fmla="*/ 75 h 272"/>
              <a:gd name="T52" fmla="*/ 16 w 816"/>
              <a:gd name="T53" fmla="*/ 61 h 272"/>
              <a:gd name="T54" fmla="*/ 4 w 816"/>
              <a:gd name="T55" fmla="*/ 61 h 272"/>
              <a:gd name="T56" fmla="*/ 6 w 816"/>
              <a:gd name="T57" fmla="*/ 84 h 272"/>
              <a:gd name="T58" fmla="*/ 4 w 816"/>
              <a:gd name="T59" fmla="*/ 98 h 272"/>
              <a:gd name="T60" fmla="*/ 4 w 816"/>
              <a:gd name="T61" fmla="*/ 123 h 272"/>
              <a:gd name="T62" fmla="*/ 6 w 816"/>
              <a:gd name="T63" fmla="*/ 138 h 272"/>
              <a:gd name="T64" fmla="*/ 4 w 816"/>
              <a:gd name="T65" fmla="*/ 144 h 272"/>
              <a:gd name="T66" fmla="*/ 2 w 816"/>
              <a:gd name="T67" fmla="*/ 163 h 272"/>
              <a:gd name="T68" fmla="*/ 0 w 816"/>
              <a:gd name="T69" fmla="*/ 194 h 272"/>
              <a:gd name="T70" fmla="*/ 4 w 816"/>
              <a:gd name="T71" fmla="*/ 213 h 272"/>
              <a:gd name="T72" fmla="*/ 8 w 816"/>
              <a:gd name="T73" fmla="*/ 232 h 272"/>
              <a:gd name="T74" fmla="*/ 87 w 816"/>
              <a:gd name="T75" fmla="*/ 247 h 272"/>
              <a:gd name="T76" fmla="*/ 296 w 816"/>
              <a:gd name="T77" fmla="*/ 267 h 272"/>
              <a:gd name="T78" fmla="*/ 390 w 816"/>
              <a:gd name="T79" fmla="*/ 272 h 272"/>
              <a:gd name="T80" fmla="*/ 565 w 816"/>
              <a:gd name="T81" fmla="*/ 251 h 272"/>
              <a:gd name="T82" fmla="*/ 740 w 816"/>
              <a:gd name="T83" fmla="*/ 192 h 272"/>
              <a:gd name="T84" fmla="*/ 782 w 816"/>
              <a:gd name="T85" fmla="*/ 176 h 272"/>
              <a:gd name="T86" fmla="*/ 813 w 816"/>
              <a:gd name="T87" fmla="*/ 161 h 272"/>
              <a:gd name="T88" fmla="*/ 816 w 816"/>
              <a:gd name="T89" fmla="*/ 155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16" h="272">
                <a:moveTo>
                  <a:pt x="813" y="157"/>
                </a:moveTo>
                <a:lnTo>
                  <a:pt x="805" y="159"/>
                </a:lnTo>
                <a:lnTo>
                  <a:pt x="793" y="165"/>
                </a:lnTo>
                <a:lnTo>
                  <a:pt x="780" y="173"/>
                </a:lnTo>
                <a:lnTo>
                  <a:pt x="761" y="180"/>
                </a:lnTo>
                <a:lnTo>
                  <a:pt x="740" y="188"/>
                </a:lnTo>
                <a:lnTo>
                  <a:pt x="688" y="209"/>
                </a:lnTo>
                <a:lnTo>
                  <a:pt x="630" y="228"/>
                </a:lnTo>
                <a:lnTo>
                  <a:pt x="565" y="247"/>
                </a:lnTo>
                <a:lnTo>
                  <a:pt x="498" y="261"/>
                </a:lnTo>
                <a:lnTo>
                  <a:pt x="432" y="269"/>
                </a:lnTo>
                <a:lnTo>
                  <a:pt x="390" y="269"/>
                </a:lnTo>
                <a:lnTo>
                  <a:pt x="371" y="267"/>
                </a:lnTo>
                <a:lnTo>
                  <a:pt x="350" y="267"/>
                </a:lnTo>
                <a:lnTo>
                  <a:pt x="296" y="263"/>
                </a:lnTo>
                <a:lnTo>
                  <a:pt x="233" y="259"/>
                </a:lnTo>
                <a:lnTo>
                  <a:pt x="164" y="251"/>
                </a:lnTo>
                <a:lnTo>
                  <a:pt x="87" y="244"/>
                </a:lnTo>
                <a:lnTo>
                  <a:pt x="6" y="236"/>
                </a:lnTo>
                <a:lnTo>
                  <a:pt x="12" y="234"/>
                </a:lnTo>
                <a:lnTo>
                  <a:pt x="12" y="232"/>
                </a:lnTo>
                <a:lnTo>
                  <a:pt x="14" y="222"/>
                </a:lnTo>
                <a:lnTo>
                  <a:pt x="12" y="217"/>
                </a:lnTo>
                <a:lnTo>
                  <a:pt x="12" y="215"/>
                </a:lnTo>
                <a:lnTo>
                  <a:pt x="8" y="211"/>
                </a:lnTo>
                <a:lnTo>
                  <a:pt x="6" y="203"/>
                </a:lnTo>
                <a:lnTo>
                  <a:pt x="4" y="194"/>
                </a:lnTo>
                <a:lnTo>
                  <a:pt x="12" y="178"/>
                </a:lnTo>
                <a:lnTo>
                  <a:pt x="10" y="171"/>
                </a:lnTo>
                <a:lnTo>
                  <a:pt x="6" y="163"/>
                </a:lnTo>
                <a:lnTo>
                  <a:pt x="8" y="157"/>
                </a:lnTo>
                <a:lnTo>
                  <a:pt x="10" y="150"/>
                </a:lnTo>
                <a:lnTo>
                  <a:pt x="8" y="144"/>
                </a:lnTo>
                <a:lnTo>
                  <a:pt x="10" y="144"/>
                </a:lnTo>
                <a:lnTo>
                  <a:pt x="10" y="138"/>
                </a:lnTo>
                <a:lnTo>
                  <a:pt x="8" y="132"/>
                </a:lnTo>
                <a:lnTo>
                  <a:pt x="6" y="128"/>
                </a:lnTo>
                <a:lnTo>
                  <a:pt x="8" y="123"/>
                </a:lnTo>
                <a:lnTo>
                  <a:pt x="8" y="113"/>
                </a:lnTo>
                <a:lnTo>
                  <a:pt x="6" y="103"/>
                </a:lnTo>
                <a:lnTo>
                  <a:pt x="8" y="98"/>
                </a:lnTo>
                <a:lnTo>
                  <a:pt x="8" y="90"/>
                </a:lnTo>
                <a:lnTo>
                  <a:pt x="12" y="86"/>
                </a:lnTo>
                <a:lnTo>
                  <a:pt x="12" y="84"/>
                </a:lnTo>
                <a:lnTo>
                  <a:pt x="8" y="73"/>
                </a:lnTo>
                <a:lnTo>
                  <a:pt x="8" y="63"/>
                </a:lnTo>
                <a:lnTo>
                  <a:pt x="16" y="65"/>
                </a:lnTo>
                <a:lnTo>
                  <a:pt x="27" y="69"/>
                </a:lnTo>
                <a:lnTo>
                  <a:pt x="43" y="73"/>
                </a:lnTo>
                <a:lnTo>
                  <a:pt x="62" y="78"/>
                </a:lnTo>
                <a:lnTo>
                  <a:pt x="85" y="82"/>
                </a:lnTo>
                <a:lnTo>
                  <a:pt x="141" y="94"/>
                </a:lnTo>
                <a:lnTo>
                  <a:pt x="204" y="103"/>
                </a:lnTo>
                <a:lnTo>
                  <a:pt x="275" y="109"/>
                </a:lnTo>
                <a:lnTo>
                  <a:pt x="348" y="109"/>
                </a:lnTo>
                <a:lnTo>
                  <a:pt x="425" y="103"/>
                </a:lnTo>
                <a:lnTo>
                  <a:pt x="461" y="98"/>
                </a:lnTo>
                <a:lnTo>
                  <a:pt x="494" y="88"/>
                </a:lnTo>
                <a:lnTo>
                  <a:pt x="553" y="65"/>
                </a:lnTo>
                <a:lnTo>
                  <a:pt x="609" y="36"/>
                </a:lnTo>
                <a:lnTo>
                  <a:pt x="638" y="21"/>
                </a:lnTo>
                <a:lnTo>
                  <a:pt x="669" y="4"/>
                </a:lnTo>
                <a:lnTo>
                  <a:pt x="813" y="157"/>
                </a:lnTo>
                <a:lnTo>
                  <a:pt x="816" y="155"/>
                </a:lnTo>
                <a:lnTo>
                  <a:pt x="671" y="0"/>
                </a:lnTo>
                <a:lnTo>
                  <a:pt x="669" y="0"/>
                </a:lnTo>
                <a:lnTo>
                  <a:pt x="638" y="17"/>
                </a:lnTo>
                <a:lnTo>
                  <a:pt x="609" y="32"/>
                </a:lnTo>
                <a:lnTo>
                  <a:pt x="553" y="61"/>
                </a:lnTo>
                <a:lnTo>
                  <a:pt x="494" y="84"/>
                </a:lnTo>
                <a:lnTo>
                  <a:pt x="461" y="94"/>
                </a:lnTo>
                <a:lnTo>
                  <a:pt x="425" y="100"/>
                </a:lnTo>
                <a:lnTo>
                  <a:pt x="348" y="105"/>
                </a:lnTo>
                <a:lnTo>
                  <a:pt x="275" y="105"/>
                </a:lnTo>
                <a:lnTo>
                  <a:pt x="204" y="100"/>
                </a:lnTo>
                <a:lnTo>
                  <a:pt x="141" y="90"/>
                </a:lnTo>
                <a:lnTo>
                  <a:pt x="85" y="78"/>
                </a:lnTo>
                <a:lnTo>
                  <a:pt x="62" y="75"/>
                </a:lnTo>
                <a:lnTo>
                  <a:pt x="43" y="69"/>
                </a:lnTo>
                <a:lnTo>
                  <a:pt x="27" y="65"/>
                </a:lnTo>
                <a:lnTo>
                  <a:pt x="16" y="61"/>
                </a:lnTo>
                <a:lnTo>
                  <a:pt x="8" y="59"/>
                </a:lnTo>
                <a:lnTo>
                  <a:pt x="6" y="59"/>
                </a:lnTo>
                <a:lnTo>
                  <a:pt x="4" y="61"/>
                </a:lnTo>
                <a:lnTo>
                  <a:pt x="4" y="73"/>
                </a:lnTo>
                <a:lnTo>
                  <a:pt x="8" y="84"/>
                </a:lnTo>
                <a:lnTo>
                  <a:pt x="6" y="84"/>
                </a:lnTo>
                <a:lnTo>
                  <a:pt x="6" y="86"/>
                </a:lnTo>
                <a:lnTo>
                  <a:pt x="4" y="90"/>
                </a:lnTo>
                <a:lnTo>
                  <a:pt x="4" y="98"/>
                </a:lnTo>
                <a:lnTo>
                  <a:pt x="2" y="103"/>
                </a:lnTo>
                <a:lnTo>
                  <a:pt x="4" y="113"/>
                </a:lnTo>
                <a:lnTo>
                  <a:pt x="4" y="123"/>
                </a:lnTo>
                <a:lnTo>
                  <a:pt x="2" y="128"/>
                </a:lnTo>
                <a:lnTo>
                  <a:pt x="4" y="132"/>
                </a:lnTo>
                <a:lnTo>
                  <a:pt x="6" y="138"/>
                </a:lnTo>
                <a:lnTo>
                  <a:pt x="6" y="142"/>
                </a:lnTo>
                <a:lnTo>
                  <a:pt x="4" y="142"/>
                </a:lnTo>
                <a:lnTo>
                  <a:pt x="4" y="144"/>
                </a:lnTo>
                <a:lnTo>
                  <a:pt x="6" y="150"/>
                </a:lnTo>
                <a:lnTo>
                  <a:pt x="4" y="157"/>
                </a:lnTo>
                <a:lnTo>
                  <a:pt x="2" y="163"/>
                </a:lnTo>
                <a:lnTo>
                  <a:pt x="6" y="171"/>
                </a:lnTo>
                <a:lnTo>
                  <a:pt x="8" y="178"/>
                </a:lnTo>
                <a:lnTo>
                  <a:pt x="0" y="194"/>
                </a:lnTo>
                <a:lnTo>
                  <a:pt x="2" y="203"/>
                </a:lnTo>
                <a:lnTo>
                  <a:pt x="4" y="211"/>
                </a:lnTo>
                <a:lnTo>
                  <a:pt x="4" y="213"/>
                </a:lnTo>
                <a:lnTo>
                  <a:pt x="8" y="217"/>
                </a:lnTo>
                <a:lnTo>
                  <a:pt x="10" y="222"/>
                </a:lnTo>
                <a:lnTo>
                  <a:pt x="8" y="232"/>
                </a:lnTo>
                <a:lnTo>
                  <a:pt x="4" y="234"/>
                </a:lnTo>
                <a:lnTo>
                  <a:pt x="6" y="238"/>
                </a:lnTo>
                <a:lnTo>
                  <a:pt x="87" y="247"/>
                </a:lnTo>
                <a:lnTo>
                  <a:pt x="164" y="255"/>
                </a:lnTo>
                <a:lnTo>
                  <a:pt x="233" y="263"/>
                </a:lnTo>
                <a:lnTo>
                  <a:pt x="296" y="267"/>
                </a:lnTo>
                <a:lnTo>
                  <a:pt x="350" y="270"/>
                </a:lnTo>
                <a:lnTo>
                  <a:pt x="371" y="270"/>
                </a:lnTo>
                <a:lnTo>
                  <a:pt x="390" y="272"/>
                </a:lnTo>
                <a:lnTo>
                  <a:pt x="432" y="272"/>
                </a:lnTo>
                <a:lnTo>
                  <a:pt x="498" y="265"/>
                </a:lnTo>
                <a:lnTo>
                  <a:pt x="565" y="251"/>
                </a:lnTo>
                <a:lnTo>
                  <a:pt x="630" y="232"/>
                </a:lnTo>
                <a:lnTo>
                  <a:pt x="688" y="213"/>
                </a:lnTo>
                <a:lnTo>
                  <a:pt x="740" y="192"/>
                </a:lnTo>
                <a:lnTo>
                  <a:pt x="761" y="184"/>
                </a:lnTo>
                <a:lnTo>
                  <a:pt x="780" y="176"/>
                </a:lnTo>
                <a:lnTo>
                  <a:pt x="782" y="176"/>
                </a:lnTo>
                <a:lnTo>
                  <a:pt x="793" y="169"/>
                </a:lnTo>
                <a:lnTo>
                  <a:pt x="805" y="163"/>
                </a:lnTo>
                <a:lnTo>
                  <a:pt x="813" y="161"/>
                </a:lnTo>
                <a:lnTo>
                  <a:pt x="815" y="161"/>
                </a:lnTo>
                <a:lnTo>
                  <a:pt x="816" y="159"/>
                </a:lnTo>
                <a:lnTo>
                  <a:pt x="816" y="155"/>
                </a:lnTo>
                <a:lnTo>
                  <a:pt x="813" y="15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" name="Freeform 59"/>
          <p:cNvSpPr>
            <a:spLocks/>
          </p:cNvSpPr>
          <p:nvPr/>
        </p:nvSpPr>
        <p:spPr bwMode="auto">
          <a:xfrm>
            <a:off x="1474788" y="2537644"/>
            <a:ext cx="1728787" cy="1236662"/>
          </a:xfrm>
          <a:custGeom>
            <a:avLst/>
            <a:gdLst>
              <a:gd name="T0" fmla="*/ 0 w 864"/>
              <a:gd name="T1" fmla="*/ 630 h 634"/>
              <a:gd name="T2" fmla="*/ 0 w 864"/>
              <a:gd name="T3" fmla="*/ 167 h 634"/>
              <a:gd name="T4" fmla="*/ 864 w 864"/>
              <a:gd name="T5" fmla="*/ 0 h 634"/>
              <a:gd name="T6" fmla="*/ 864 w 864"/>
              <a:gd name="T7" fmla="*/ 238 h 634"/>
              <a:gd name="T8" fmla="*/ 802 w 864"/>
              <a:gd name="T9" fmla="*/ 634 h 634"/>
              <a:gd name="T10" fmla="*/ 0 w 864"/>
              <a:gd name="T11" fmla="*/ 630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4" h="634">
                <a:moveTo>
                  <a:pt x="0" y="630"/>
                </a:moveTo>
                <a:lnTo>
                  <a:pt x="0" y="167"/>
                </a:lnTo>
                <a:lnTo>
                  <a:pt x="864" y="0"/>
                </a:lnTo>
                <a:lnTo>
                  <a:pt x="864" y="238"/>
                </a:lnTo>
                <a:lnTo>
                  <a:pt x="802" y="634"/>
                </a:lnTo>
                <a:lnTo>
                  <a:pt x="0" y="63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4" name="Freeform 60"/>
          <p:cNvSpPr>
            <a:spLocks/>
          </p:cNvSpPr>
          <p:nvPr/>
        </p:nvSpPr>
        <p:spPr bwMode="auto">
          <a:xfrm>
            <a:off x="1474788" y="2545581"/>
            <a:ext cx="1731962" cy="1135063"/>
          </a:xfrm>
          <a:custGeom>
            <a:avLst/>
            <a:gdLst>
              <a:gd name="T0" fmla="*/ 850 w 866"/>
              <a:gd name="T1" fmla="*/ 327 h 582"/>
              <a:gd name="T2" fmla="*/ 818 w 866"/>
              <a:gd name="T3" fmla="*/ 515 h 582"/>
              <a:gd name="T4" fmla="*/ 812 w 866"/>
              <a:gd name="T5" fmla="*/ 517 h 582"/>
              <a:gd name="T6" fmla="*/ 798 w 866"/>
              <a:gd name="T7" fmla="*/ 521 h 582"/>
              <a:gd name="T8" fmla="*/ 775 w 866"/>
              <a:gd name="T9" fmla="*/ 528 h 582"/>
              <a:gd name="T10" fmla="*/ 747 w 866"/>
              <a:gd name="T11" fmla="*/ 536 h 582"/>
              <a:gd name="T12" fmla="*/ 708 w 866"/>
              <a:gd name="T13" fmla="*/ 545 h 582"/>
              <a:gd name="T14" fmla="*/ 668 w 866"/>
              <a:gd name="T15" fmla="*/ 555 h 582"/>
              <a:gd name="T16" fmla="*/ 620 w 866"/>
              <a:gd name="T17" fmla="*/ 565 h 582"/>
              <a:gd name="T18" fmla="*/ 570 w 866"/>
              <a:gd name="T19" fmla="*/ 572 h 582"/>
              <a:gd name="T20" fmla="*/ 518 w 866"/>
              <a:gd name="T21" fmla="*/ 578 h 582"/>
              <a:gd name="T22" fmla="*/ 462 w 866"/>
              <a:gd name="T23" fmla="*/ 582 h 582"/>
              <a:gd name="T24" fmla="*/ 407 w 866"/>
              <a:gd name="T25" fmla="*/ 582 h 582"/>
              <a:gd name="T26" fmla="*/ 351 w 866"/>
              <a:gd name="T27" fmla="*/ 578 h 582"/>
              <a:gd name="T28" fmla="*/ 297 w 866"/>
              <a:gd name="T29" fmla="*/ 570 h 582"/>
              <a:gd name="T30" fmla="*/ 245 w 866"/>
              <a:gd name="T31" fmla="*/ 559 h 582"/>
              <a:gd name="T32" fmla="*/ 197 w 866"/>
              <a:gd name="T33" fmla="*/ 540 h 582"/>
              <a:gd name="T34" fmla="*/ 151 w 866"/>
              <a:gd name="T35" fmla="*/ 515 h 582"/>
              <a:gd name="T36" fmla="*/ 126 w 866"/>
              <a:gd name="T37" fmla="*/ 497 h 582"/>
              <a:gd name="T38" fmla="*/ 103 w 866"/>
              <a:gd name="T39" fmla="*/ 480 h 582"/>
              <a:gd name="T40" fmla="*/ 86 w 866"/>
              <a:gd name="T41" fmla="*/ 467 h 582"/>
              <a:gd name="T42" fmla="*/ 69 w 866"/>
              <a:gd name="T43" fmla="*/ 451 h 582"/>
              <a:gd name="T44" fmla="*/ 44 w 866"/>
              <a:gd name="T45" fmla="*/ 426 h 582"/>
              <a:gd name="T46" fmla="*/ 26 w 866"/>
              <a:gd name="T47" fmla="*/ 405 h 582"/>
              <a:gd name="T48" fmla="*/ 17 w 866"/>
              <a:gd name="T49" fmla="*/ 384 h 582"/>
              <a:gd name="T50" fmla="*/ 9 w 866"/>
              <a:gd name="T51" fmla="*/ 365 h 582"/>
              <a:gd name="T52" fmla="*/ 5 w 866"/>
              <a:gd name="T53" fmla="*/ 344 h 582"/>
              <a:gd name="T54" fmla="*/ 0 w 866"/>
              <a:gd name="T55" fmla="*/ 323 h 582"/>
              <a:gd name="T56" fmla="*/ 0 w 866"/>
              <a:gd name="T57" fmla="*/ 163 h 582"/>
              <a:gd name="T58" fmla="*/ 866 w 866"/>
              <a:gd name="T59" fmla="*/ 0 h 582"/>
              <a:gd name="T60" fmla="*/ 850 w 866"/>
              <a:gd name="T61" fmla="*/ 327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66" h="582">
                <a:moveTo>
                  <a:pt x="850" y="327"/>
                </a:moveTo>
                <a:lnTo>
                  <a:pt x="818" y="515"/>
                </a:lnTo>
                <a:lnTo>
                  <a:pt x="812" y="517"/>
                </a:lnTo>
                <a:lnTo>
                  <a:pt x="798" y="521"/>
                </a:lnTo>
                <a:lnTo>
                  <a:pt x="775" y="528"/>
                </a:lnTo>
                <a:lnTo>
                  <a:pt x="747" y="536"/>
                </a:lnTo>
                <a:lnTo>
                  <a:pt x="708" y="545"/>
                </a:lnTo>
                <a:lnTo>
                  <a:pt x="668" y="555"/>
                </a:lnTo>
                <a:lnTo>
                  <a:pt x="620" y="565"/>
                </a:lnTo>
                <a:lnTo>
                  <a:pt x="570" y="572"/>
                </a:lnTo>
                <a:lnTo>
                  <a:pt x="518" y="578"/>
                </a:lnTo>
                <a:lnTo>
                  <a:pt x="462" y="582"/>
                </a:lnTo>
                <a:lnTo>
                  <a:pt x="407" y="582"/>
                </a:lnTo>
                <a:lnTo>
                  <a:pt x="351" y="578"/>
                </a:lnTo>
                <a:lnTo>
                  <a:pt x="297" y="570"/>
                </a:lnTo>
                <a:lnTo>
                  <a:pt x="245" y="559"/>
                </a:lnTo>
                <a:lnTo>
                  <a:pt x="197" y="540"/>
                </a:lnTo>
                <a:lnTo>
                  <a:pt x="151" y="515"/>
                </a:lnTo>
                <a:lnTo>
                  <a:pt x="126" y="497"/>
                </a:lnTo>
                <a:lnTo>
                  <a:pt x="103" y="480"/>
                </a:lnTo>
                <a:lnTo>
                  <a:pt x="86" y="467"/>
                </a:lnTo>
                <a:lnTo>
                  <a:pt x="69" y="451"/>
                </a:lnTo>
                <a:lnTo>
                  <a:pt x="44" y="426"/>
                </a:lnTo>
                <a:lnTo>
                  <a:pt x="26" y="405"/>
                </a:lnTo>
                <a:lnTo>
                  <a:pt x="17" y="384"/>
                </a:lnTo>
                <a:lnTo>
                  <a:pt x="9" y="365"/>
                </a:lnTo>
                <a:lnTo>
                  <a:pt x="5" y="344"/>
                </a:lnTo>
                <a:lnTo>
                  <a:pt x="0" y="323"/>
                </a:lnTo>
                <a:lnTo>
                  <a:pt x="0" y="163"/>
                </a:lnTo>
                <a:lnTo>
                  <a:pt x="866" y="0"/>
                </a:lnTo>
                <a:lnTo>
                  <a:pt x="850" y="327"/>
                </a:lnTo>
                <a:close/>
              </a:path>
            </a:pathLst>
          </a:custGeom>
          <a:solidFill>
            <a:srgbClr val="FFA2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5" name="Freeform 61"/>
          <p:cNvSpPr>
            <a:spLocks/>
          </p:cNvSpPr>
          <p:nvPr/>
        </p:nvSpPr>
        <p:spPr bwMode="auto">
          <a:xfrm>
            <a:off x="1466850" y="2537644"/>
            <a:ext cx="1746250" cy="1150937"/>
          </a:xfrm>
          <a:custGeom>
            <a:avLst/>
            <a:gdLst>
              <a:gd name="T0" fmla="*/ 818 w 873"/>
              <a:gd name="T1" fmla="*/ 515 h 590"/>
              <a:gd name="T2" fmla="*/ 800 w 873"/>
              <a:gd name="T3" fmla="*/ 521 h 590"/>
              <a:gd name="T4" fmla="*/ 751 w 873"/>
              <a:gd name="T5" fmla="*/ 536 h 590"/>
              <a:gd name="T6" fmla="*/ 672 w 873"/>
              <a:gd name="T7" fmla="*/ 555 h 590"/>
              <a:gd name="T8" fmla="*/ 574 w 873"/>
              <a:gd name="T9" fmla="*/ 573 h 590"/>
              <a:gd name="T10" fmla="*/ 466 w 873"/>
              <a:gd name="T11" fmla="*/ 582 h 590"/>
              <a:gd name="T12" fmla="*/ 355 w 873"/>
              <a:gd name="T13" fmla="*/ 578 h 590"/>
              <a:gd name="T14" fmla="*/ 251 w 873"/>
              <a:gd name="T15" fmla="*/ 559 h 590"/>
              <a:gd name="T16" fmla="*/ 157 w 873"/>
              <a:gd name="T17" fmla="*/ 515 h 590"/>
              <a:gd name="T18" fmla="*/ 109 w 873"/>
              <a:gd name="T19" fmla="*/ 480 h 590"/>
              <a:gd name="T20" fmla="*/ 52 w 873"/>
              <a:gd name="T21" fmla="*/ 429 h 590"/>
              <a:gd name="T22" fmla="*/ 25 w 873"/>
              <a:gd name="T23" fmla="*/ 386 h 590"/>
              <a:gd name="T24" fmla="*/ 13 w 873"/>
              <a:gd name="T25" fmla="*/ 348 h 590"/>
              <a:gd name="T26" fmla="*/ 7 w 873"/>
              <a:gd name="T27" fmla="*/ 171 h 590"/>
              <a:gd name="T28" fmla="*/ 850 w 873"/>
              <a:gd name="T29" fmla="*/ 331 h 590"/>
              <a:gd name="T30" fmla="*/ 873 w 873"/>
              <a:gd name="T31" fmla="*/ 4 h 590"/>
              <a:gd name="T32" fmla="*/ 871 w 873"/>
              <a:gd name="T33" fmla="*/ 0 h 590"/>
              <a:gd name="T34" fmla="*/ 4 w 873"/>
              <a:gd name="T35" fmla="*/ 164 h 590"/>
              <a:gd name="T36" fmla="*/ 2 w 873"/>
              <a:gd name="T37" fmla="*/ 165 h 590"/>
              <a:gd name="T38" fmla="*/ 0 w 873"/>
              <a:gd name="T39" fmla="*/ 329 h 590"/>
              <a:gd name="T40" fmla="*/ 9 w 873"/>
              <a:gd name="T41" fmla="*/ 371 h 590"/>
              <a:gd name="T42" fmla="*/ 27 w 873"/>
              <a:gd name="T43" fmla="*/ 411 h 590"/>
              <a:gd name="T44" fmla="*/ 71 w 873"/>
              <a:gd name="T45" fmla="*/ 457 h 590"/>
              <a:gd name="T46" fmla="*/ 105 w 873"/>
              <a:gd name="T47" fmla="*/ 488 h 590"/>
              <a:gd name="T48" fmla="*/ 153 w 873"/>
              <a:gd name="T49" fmla="*/ 523 h 590"/>
              <a:gd name="T50" fmla="*/ 247 w 873"/>
              <a:gd name="T51" fmla="*/ 567 h 590"/>
              <a:gd name="T52" fmla="*/ 355 w 873"/>
              <a:gd name="T53" fmla="*/ 586 h 590"/>
              <a:gd name="T54" fmla="*/ 466 w 873"/>
              <a:gd name="T55" fmla="*/ 590 h 590"/>
              <a:gd name="T56" fmla="*/ 574 w 873"/>
              <a:gd name="T57" fmla="*/ 580 h 590"/>
              <a:gd name="T58" fmla="*/ 672 w 873"/>
              <a:gd name="T59" fmla="*/ 563 h 590"/>
              <a:gd name="T60" fmla="*/ 781 w 873"/>
              <a:gd name="T61" fmla="*/ 536 h 590"/>
              <a:gd name="T62" fmla="*/ 818 w 873"/>
              <a:gd name="T63" fmla="*/ 525 h 590"/>
              <a:gd name="T64" fmla="*/ 825 w 873"/>
              <a:gd name="T65" fmla="*/ 521 h 590"/>
              <a:gd name="T66" fmla="*/ 858 w 873"/>
              <a:gd name="T67" fmla="*/ 331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73" h="590">
                <a:moveTo>
                  <a:pt x="850" y="331"/>
                </a:moveTo>
                <a:lnTo>
                  <a:pt x="818" y="515"/>
                </a:lnTo>
                <a:lnTo>
                  <a:pt x="814" y="517"/>
                </a:lnTo>
                <a:lnTo>
                  <a:pt x="800" y="521"/>
                </a:lnTo>
                <a:lnTo>
                  <a:pt x="777" y="528"/>
                </a:lnTo>
                <a:lnTo>
                  <a:pt x="751" y="536"/>
                </a:lnTo>
                <a:lnTo>
                  <a:pt x="712" y="546"/>
                </a:lnTo>
                <a:lnTo>
                  <a:pt x="672" y="555"/>
                </a:lnTo>
                <a:lnTo>
                  <a:pt x="624" y="565"/>
                </a:lnTo>
                <a:lnTo>
                  <a:pt x="574" y="573"/>
                </a:lnTo>
                <a:lnTo>
                  <a:pt x="522" y="578"/>
                </a:lnTo>
                <a:lnTo>
                  <a:pt x="466" y="582"/>
                </a:lnTo>
                <a:lnTo>
                  <a:pt x="411" y="582"/>
                </a:lnTo>
                <a:lnTo>
                  <a:pt x="355" y="578"/>
                </a:lnTo>
                <a:lnTo>
                  <a:pt x="301" y="571"/>
                </a:lnTo>
                <a:lnTo>
                  <a:pt x="251" y="559"/>
                </a:lnTo>
                <a:lnTo>
                  <a:pt x="203" y="540"/>
                </a:lnTo>
                <a:lnTo>
                  <a:pt x="157" y="515"/>
                </a:lnTo>
                <a:lnTo>
                  <a:pt x="132" y="498"/>
                </a:lnTo>
                <a:lnTo>
                  <a:pt x="109" y="480"/>
                </a:lnTo>
                <a:lnTo>
                  <a:pt x="75" y="453"/>
                </a:lnTo>
                <a:lnTo>
                  <a:pt x="52" y="429"/>
                </a:lnTo>
                <a:lnTo>
                  <a:pt x="34" y="407"/>
                </a:lnTo>
                <a:lnTo>
                  <a:pt x="25" y="386"/>
                </a:lnTo>
                <a:lnTo>
                  <a:pt x="17" y="367"/>
                </a:lnTo>
                <a:lnTo>
                  <a:pt x="13" y="348"/>
                </a:lnTo>
                <a:lnTo>
                  <a:pt x="7" y="327"/>
                </a:lnTo>
                <a:lnTo>
                  <a:pt x="7" y="171"/>
                </a:lnTo>
                <a:lnTo>
                  <a:pt x="866" y="8"/>
                </a:lnTo>
                <a:lnTo>
                  <a:pt x="850" y="331"/>
                </a:lnTo>
                <a:lnTo>
                  <a:pt x="858" y="331"/>
                </a:lnTo>
                <a:lnTo>
                  <a:pt x="873" y="4"/>
                </a:lnTo>
                <a:lnTo>
                  <a:pt x="873" y="2"/>
                </a:lnTo>
                <a:lnTo>
                  <a:pt x="871" y="0"/>
                </a:lnTo>
                <a:lnTo>
                  <a:pt x="870" y="0"/>
                </a:lnTo>
                <a:lnTo>
                  <a:pt x="4" y="164"/>
                </a:lnTo>
                <a:lnTo>
                  <a:pt x="2" y="164"/>
                </a:lnTo>
                <a:lnTo>
                  <a:pt x="2" y="165"/>
                </a:lnTo>
                <a:lnTo>
                  <a:pt x="0" y="165"/>
                </a:lnTo>
                <a:lnTo>
                  <a:pt x="0" y="329"/>
                </a:lnTo>
                <a:lnTo>
                  <a:pt x="5" y="348"/>
                </a:lnTo>
                <a:lnTo>
                  <a:pt x="9" y="371"/>
                </a:lnTo>
                <a:lnTo>
                  <a:pt x="17" y="390"/>
                </a:lnTo>
                <a:lnTo>
                  <a:pt x="27" y="411"/>
                </a:lnTo>
                <a:lnTo>
                  <a:pt x="46" y="432"/>
                </a:lnTo>
                <a:lnTo>
                  <a:pt x="71" y="457"/>
                </a:lnTo>
                <a:lnTo>
                  <a:pt x="88" y="475"/>
                </a:lnTo>
                <a:lnTo>
                  <a:pt x="105" y="488"/>
                </a:lnTo>
                <a:lnTo>
                  <a:pt x="128" y="505"/>
                </a:lnTo>
                <a:lnTo>
                  <a:pt x="153" y="523"/>
                </a:lnTo>
                <a:lnTo>
                  <a:pt x="199" y="548"/>
                </a:lnTo>
                <a:lnTo>
                  <a:pt x="247" y="567"/>
                </a:lnTo>
                <a:lnTo>
                  <a:pt x="301" y="578"/>
                </a:lnTo>
                <a:lnTo>
                  <a:pt x="355" y="586"/>
                </a:lnTo>
                <a:lnTo>
                  <a:pt x="411" y="590"/>
                </a:lnTo>
                <a:lnTo>
                  <a:pt x="466" y="590"/>
                </a:lnTo>
                <a:lnTo>
                  <a:pt x="522" y="586"/>
                </a:lnTo>
                <a:lnTo>
                  <a:pt x="574" y="580"/>
                </a:lnTo>
                <a:lnTo>
                  <a:pt x="624" y="573"/>
                </a:lnTo>
                <a:lnTo>
                  <a:pt x="672" y="563"/>
                </a:lnTo>
                <a:lnTo>
                  <a:pt x="752" y="544"/>
                </a:lnTo>
                <a:lnTo>
                  <a:pt x="781" y="536"/>
                </a:lnTo>
                <a:lnTo>
                  <a:pt x="804" y="528"/>
                </a:lnTo>
                <a:lnTo>
                  <a:pt x="818" y="525"/>
                </a:lnTo>
                <a:lnTo>
                  <a:pt x="823" y="523"/>
                </a:lnTo>
                <a:lnTo>
                  <a:pt x="825" y="521"/>
                </a:lnTo>
                <a:lnTo>
                  <a:pt x="825" y="519"/>
                </a:lnTo>
                <a:lnTo>
                  <a:pt x="858" y="331"/>
                </a:lnTo>
                <a:lnTo>
                  <a:pt x="850" y="3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6" name="Freeform 62"/>
          <p:cNvSpPr>
            <a:spLocks/>
          </p:cNvSpPr>
          <p:nvPr/>
        </p:nvSpPr>
        <p:spPr bwMode="auto">
          <a:xfrm>
            <a:off x="1558925" y="2550344"/>
            <a:ext cx="1647825" cy="782637"/>
          </a:xfrm>
          <a:custGeom>
            <a:avLst/>
            <a:gdLst>
              <a:gd name="T0" fmla="*/ 808 w 824"/>
              <a:gd name="T1" fmla="*/ 325 h 401"/>
              <a:gd name="T2" fmla="*/ 754 w 824"/>
              <a:gd name="T3" fmla="*/ 344 h 401"/>
              <a:gd name="T4" fmla="*/ 703 w 824"/>
              <a:gd name="T5" fmla="*/ 359 h 401"/>
              <a:gd name="T6" fmla="*/ 653 w 824"/>
              <a:gd name="T7" fmla="*/ 373 h 401"/>
              <a:gd name="T8" fmla="*/ 607 w 824"/>
              <a:gd name="T9" fmla="*/ 384 h 401"/>
              <a:gd name="T10" fmla="*/ 561 w 824"/>
              <a:gd name="T11" fmla="*/ 392 h 401"/>
              <a:gd name="T12" fmla="*/ 518 w 824"/>
              <a:gd name="T13" fmla="*/ 398 h 401"/>
              <a:gd name="T14" fmla="*/ 478 w 824"/>
              <a:gd name="T15" fmla="*/ 401 h 401"/>
              <a:gd name="T16" fmla="*/ 440 w 824"/>
              <a:gd name="T17" fmla="*/ 401 h 401"/>
              <a:gd name="T18" fmla="*/ 368 w 824"/>
              <a:gd name="T19" fmla="*/ 399 h 401"/>
              <a:gd name="T20" fmla="*/ 305 w 824"/>
              <a:gd name="T21" fmla="*/ 390 h 401"/>
              <a:gd name="T22" fmla="*/ 248 w 824"/>
              <a:gd name="T23" fmla="*/ 375 h 401"/>
              <a:gd name="T24" fmla="*/ 198 w 824"/>
              <a:gd name="T25" fmla="*/ 353 h 401"/>
              <a:gd name="T26" fmla="*/ 155 w 824"/>
              <a:gd name="T27" fmla="*/ 330 h 401"/>
              <a:gd name="T28" fmla="*/ 117 w 824"/>
              <a:gd name="T29" fmla="*/ 303 h 401"/>
              <a:gd name="T30" fmla="*/ 86 w 824"/>
              <a:gd name="T31" fmla="*/ 277 h 401"/>
              <a:gd name="T32" fmla="*/ 59 w 824"/>
              <a:gd name="T33" fmla="*/ 248 h 401"/>
              <a:gd name="T34" fmla="*/ 38 w 824"/>
              <a:gd name="T35" fmla="*/ 221 h 401"/>
              <a:gd name="T36" fmla="*/ 21 w 824"/>
              <a:gd name="T37" fmla="*/ 196 h 401"/>
              <a:gd name="T38" fmla="*/ 9 w 824"/>
              <a:gd name="T39" fmla="*/ 173 h 401"/>
              <a:gd name="T40" fmla="*/ 0 w 824"/>
              <a:gd name="T41" fmla="*/ 154 h 401"/>
              <a:gd name="T42" fmla="*/ 824 w 824"/>
              <a:gd name="T43" fmla="*/ 0 h 401"/>
              <a:gd name="T44" fmla="*/ 822 w 824"/>
              <a:gd name="T45" fmla="*/ 231 h 401"/>
              <a:gd name="T46" fmla="*/ 808 w 824"/>
              <a:gd name="T47" fmla="*/ 325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24" h="401">
                <a:moveTo>
                  <a:pt x="808" y="325"/>
                </a:moveTo>
                <a:lnTo>
                  <a:pt x="754" y="344"/>
                </a:lnTo>
                <a:lnTo>
                  <a:pt x="703" y="359"/>
                </a:lnTo>
                <a:lnTo>
                  <a:pt x="653" y="373"/>
                </a:lnTo>
                <a:lnTo>
                  <a:pt x="607" y="384"/>
                </a:lnTo>
                <a:lnTo>
                  <a:pt x="561" y="392"/>
                </a:lnTo>
                <a:lnTo>
                  <a:pt x="518" y="398"/>
                </a:lnTo>
                <a:lnTo>
                  <a:pt x="478" y="401"/>
                </a:lnTo>
                <a:lnTo>
                  <a:pt x="440" y="401"/>
                </a:lnTo>
                <a:lnTo>
                  <a:pt x="368" y="399"/>
                </a:lnTo>
                <a:lnTo>
                  <a:pt x="305" y="390"/>
                </a:lnTo>
                <a:lnTo>
                  <a:pt x="248" y="375"/>
                </a:lnTo>
                <a:lnTo>
                  <a:pt x="198" y="353"/>
                </a:lnTo>
                <a:lnTo>
                  <a:pt x="155" y="330"/>
                </a:lnTo>
                <a:lnTo>
                  <a:pt x="117" y="303"/>
                </a:lnTo>
                <a:lnTo>
                  <a:pt x="86" y="277"/>
                </a:lnTo>
                <a:lnTo>
                  <a:pt x="59" y="248"/>
                </a:lnTo>
                <a:lnTo>
                  <a:pt x="38" y="221"/>
                </a:lnTo>
                <a:lnTo>
                  <a:pt x="21" y="196"/>
                </a:lnTo>
                <a:lnTo>
                  <a:pt x="9" y="173"/>
                </a:lnTo>
                <a:lnTo>
                  <a:pt x="0" y="154"/>
                </a:lnTo>
                <a:lnTo>
                  <a:pt x="824" y="0"/>
                </a:lnTo>
                <a:lnTo>
                  <a:pt x="822" y="231"/>
                </a:lnTo>
                <a:lnTo>
                  <a:pt x="808" y="325"/>
                </a:lnTo>
                <a:close/>
              </a:path>
            </a:pathLst>
          </a:custGeom>
          <a:solidFill>
            <a:srgbClr val="FF73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7" name="Freeform 63"/>
          <p:cNvSpPr>
            <a:spLocks/>
          </p:cNvSpPr>
          <p:nvPr/>
        </p:nvSpPr>
        <p:spPr bwMode="auto">
          <a:xfrm>
            <a:off x="1550988" y="2542406"/>
            <a:ext cx="1662112" cy="796925"/>
          </a:xfrm>
          <a:custGeom>
            <a:avLst/>
            <a:gdLst>
              <a:gd name="T0" fmla="*/ 808 w 831"/>
              <a:gd name="T1" fmla="*/ 327 h 409"/>
              <a:gd name="T2" fmla="*/ 757 w 831"/>
              <a:gd name="T3" fmla="*/ 344 h 409"/>
              <a:gd name="T4" fmla="*/ 705 w 831"/>
              <a:gd name="T5" fmla="*/ 359 h 409"/>
              <a:gd name="T6" fmla="*/ 657 w 831"/>
              <a:gd name="T7" fmla="*/ 373 h 409"/>
              <a:gd name="T8" fmla="*/ 611 w 831"/>
              <a:gd name="T9" fmla="*/ 384 h 409"/>
              <a:gd name="T10" fmla="*/ 565 w 831"/>
              <a:gd name="T11" fmla="*/ 392 h 409"/>
              <a:gd name="T12" fmla="*/ 522 w 831"/>
              <a:gd name="T13" fmla="*/ 398 h 409"/>
              <a:gd name="T14" fmla="*/ 482 w 831"/>
              <a:gd name="T15" fmla="*/ 402 h 409"/>
              <a:gd name="T16" fmla="*/ 444 w 831"/>
              <a:gd name="T17" fmla="*/ 402 h 409"/>
              <a:gd name="T18" fmla="*/ 372 w 831"/>
              <a:gd name="T19" fmla="*/ 400 h 409"/>
              <a:gd name="T20" fmla="*/ 309 w 831"/>
              <a:gd name="T21" fmla="*/ 390 h 409"/>
              <a:gd name="T22" fmla="*/ 253 w 831"/>
              <a:gd name="T23" fmla="*/ 375 h 409"/>
              <a:gd name="T24" fmla="*/ 204 w 831"/>
              <a:gd name="T25" fmla="*/ 354 h 409"/>
              <a:gd name="T26" fmla="*/ 161 w 831"/>
              <a:gd name="T27" fmla="*/ 331 h 409"/>
              <a:gd name="T28" fmla="*/ 123 w 831"/>
              <a:gd name="T29" fmla="*/ 304 h 409"/>
              <a:gd name="T30" fmla="*/ 92 w 831"/>
              <a:gd name="T31" fmla="*/ 279 h 409"/>
              <a:gd name="T32" fmla="*/ 67 w 831"/>
              <a:gd name="T33" fmla="*/ 250 h 409"/>
              <a:gd name="T34" fmla="*/ 46 w 831"/>
              <a:gd name="T35" fmla="*/ 223 h 409"/>
              <a:gd name="T36" fmla="*/ 29 w 831"/>
              <a:gd name="T37" fmla="*/ 198 h 409"/>
              <a:gd name="T38" fmla="*/ 10 w 831"/>
              <a:gd name="T39" fmla="*/ 160 h 409"/>
              <a:gd name="T40" fmla="*/ 824 w 831"/>
              <a:gd name="T41" fmla="*/ 8 h 409"/>
              <a:gd name="T42" fmla="*/ 822 w 831"/>
              <a:gd name="T43" fmla="*/ 235 h 409"/>
              <a:gd name="T44" fmla="*/ 808 w 831"/>
              <a:gd name="T45" fmla="*/ 327 h 409"/>
              <a:gd name="T46" fmla="*/ 816 w 831"/>
              <a:gd name="T47" fmla="*/ 329 h 409"/>
              <a:gd name="T48" fmla="*/ 829 w 831"/>
              <a:gd name="T49" fmla="*/ 235 h 409"/>
              <a:gd name="T50" fmla="*/ 831 w 831"/>
              <a:gd name="T51" fmla="*/ 4 h 409"/>
              <a:gd name="T52" fmla="*/ 831 w 831"/>
              <a:gd name="T53" fmla="*/ 2 h 409"/>
              <a:gd name="T54" fmla="*/ 829 w 831"/>
              <a:gd name="T55" fmla="*/ 0 h 409"/>
              <a:gd name="T56" fmla="*/ 828 w 831"/>
              <a:gd name="T57" fmla="*/ 0 h 409"/>
              <a:gd name="T58" fmla="*/ 4 w 831"/>
              <a:gd name="T59" fmla="*/ 154 h 409"/>
              <a:gd name="T60" fmla="*/ 2 w 831"/>
              <a:gd name="T61" fmla="*/ 154 h 409"/>
              <a:gd name="T62" fmla="*/ 2 w 831"/>
              <a:gd name="T63" fmla="*/ 156 h 409"/>
              <a:gd name="T64" fmla="*/ 0 w 831"/>
              <a:gd name="T65" fmla="*/ 156 h 409"/>
              <a:gd name="T66" fmla="*/ 0 w 831"/>
              <a:gd name="T67" fmla="*/ 160 h 409"/>
              <a:gd name="T68" fmla="*/ 21 w 831"/>
              <a:gd name="T69" fmla="*/ 202 h 409"/>
              <a:gd name="T70" fmla="*/ 38 w 831"/>
              <a:gd name="T71" fmla="*/ 227 h 409"/>
              <a:gd name="T72" fmla="*/ 59 w 831"/>
              <a:gd name="T73" fmla="*/ 254 h 409"/>
              <a:gd name="T74" fmla="*/ 88 w 831"/>
              <a:gd name="T75" fmla="*/ 283 h 409"/>
              <a:gd name="T76" fmla="*/ 119 w 831"/>
              <a:gd name="T77" fmla="*/ 311 h 409"/>
              <a:gd name="T78" fmla="*/ 157 w 831"/>
              <a:gd name="T79" fmla="*/ 338 h 409"/>
              <a:gd name="T80" fmla="*/ 200 w 831"/>
              <a:gd name="T81" fmla="*/ 361 h 409"/>
              <a:gd name="T82" fmla="*/ 250 w 831"/>
              <a:gd name="T83" fmla="*/ 382 h 409"/>
              <a:gd name="T84" fmla="*/ 309 w 831"/>
              <a:gd name="T85" fmla="*/ 398 h 409"/>
              <a:gd name="T86" fmla="*/ 372 w 831"/>
              <a:gd name="T87" fmla="*/ 407 h 409"/>
              <a:gd name="T88" fmla="*/ 444 w 831"/>
              <a:gd name="T89" fmla="*/ 409 h 409"/>
              <a:gd name="T90" fmla="*/ 482 w 831"/>
              <a:gd name="T91" fmla="*/ 409 h 409"/>
              <a:gd name="T92" fmla="*/ 522 w 831"/>
              <a:gd name="T93" fmla="*/ 405 h 409"/>
              <a:gd name="T94" fmla="*/ 565 w 831"/>
              <a:gd name="T95" fmla="*/ 400 h 409"/>
              <a:gd name="T96" fmla="*/ 611 w 831"/>
              <a:gd name="T97" fmla="*/ 392 h 409"/>
              <a:gd name="T98" fmla="*/ 659 w 831"/>
              <a:gd name="T99" fmla="*/ 380 h 409"/>
              <a:gd name="T100" fmla="*/ 709 w 831"/>
              <a:gd name="T101" fmla="*/ 367 h 409"/>
              <a:gd name="T102" fmla="*/ 760 w 831"/>
              <a:gd name="T103" fmla="*/ 352 h 409"/>
              <a:gd name="T104" fmla="*/ 814 w 831"/>
              <a:gd name="T105" fmla="*/ 332 h 409"/>
              <a:gd name="T106" fmla="*/ 816 w 831"/>
              <a:gd name="T107" fmla="*/ 331 h 409"/>
              <a:gd name="T108" fmla="*/ 816 w 831"/>
              <a:gd name="T109" fmla="*/ 329 h 409"/>
              <a:gd name="T110" fmla="*/ 808 w 831"/>
              <a:gd name="T111" fmla="*/ 327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31" h="409">
                <a:moveTo>
                  <a:pt x="808" y="327"/>
                </a:moveTo>
                <a:lnTo>
                  <a:pt x="757" y="344"/>
                </a:lnTo>
                <a:lnTo>
                  <a:pt x="705" y="359"/>
                </a:lnTo>
                <a:lnTo>
                  <a:pt x="657" y="373"/>
                </a:lnTo>
                <a:lnTo>
                  <a:pt x="611" y="384"/>
                </a:lnTo>
                <a:lnTo>
                  <a:pt x="565" y="392"/>
                </a:lnTo>
                <a:lnTo>
                  <a:pt x="522" y="398"/>
                </a:lnTo>
                <a:lnTo>
                  <a:pt x="482" y="402"/>
                </a:lnTo>
                <a:lnTo>
                  <a:pt x="444" y="402"/>
                </a:lnTo>
                <a:lnTo>
                  <a:pt x="372" y="400"/>
                </a:lnTo>
                <a:lnTo>
                  <a:pt x="309" y="390"/>
                </a:lnTo>
                <a:lnTo>
                  <a:pt x="253" y="375"/>
                </a:lnTo>
                <a:lnTo>
                  <a:pt x="204" y="354"/>
                </a:lnTo>
                <a:lnTo>
                  <a:pt x="161" y="331"/>
                </a:lnTo>
                <a:lnTo>
                  <a:pt x="123" y="304"/>
                </a:lnTo>
                <a:lnTo>
                  <a:pt x="92" y="279"/>
                </a:lnTo>
                <a:lnTo>
                  <a:pt x="67" y="250"/>
                </a:lnTo>
                <a:lnTo>
                  <a:pt x="46" y="223"/>
                </a:lnTo>
                <a:lnTo>
                  <a:pt x="29" y="198"/>
                </a:lnTo>
                <a:lnTo>
                  <a:pt x="10" y="160"/>
                </a:lnTo>
                <a:lnTo>
                  <a:pt x="824" y="8"/>
                </a:lnTo>
                <a:lnTo>
                  <a:pt x="822" y="235"/>
                </a:lnTo>
                <a:lnTo>
                  <a:pt x="808" y="327"/>
                </a:lnTo>
                <a:lnTo>
                  <a:pt x="816" y="329"/>
                </a:lnTo>
                <a:lnTo>
                  <a:pt x="829" y="235"/>
                </a:lnTo>
                <a:lnTo>
                  <a:pt x="831" y="4"/>
                </a:lnTo>
                <a:lnTo>
                  <a:pt x="831" y="2"/>
                </a:lnTo>
                <a:lnTo>
                  <a:pt x="829" y="0"/>
                </a:lnTo>
                <a:lnTo>
                  <a:pt x="828" y="0"/>
                </a:lnTo>
                <a:lnTo>
                  <a:pt x="4" y="154"/>
                </a:lnTo>
                <a:lnTo>
                  <a:pt x="2" y="154"/>
                </a:lnTo>
                <a:lnTo>
                  <a:pt x="2" y="156"/>
                </a:lnTo>
                <a:lnTo>
                  <a:pt x="0" y="156"/>
                </a:lnTo>
                <a:lnTo>
                  <a:pt x="0" y="160"/>
                </a:lnTo>
                <a:lnTo>
                  <a:pt x="21" y="202"/>
                </a:lnTo>
                <a:lnTo>
                  <a:pt x="38" y="227"/>
                </a:lnTo>
                <a:lnTo>
                  <a:pt x="59" y="254"/>
                </a:lnTo>
                <a:lnTo>
                  <a:pt x="88" y="283"/>
                </a:lnTo>
                <a:lnTo>
                  <a:pt x="119" y="311"/>
                </a:lnTo>
                <a:lnTo>
                  <a:pt x="157" y="338"/>
                </a:lnTo>
                <a:lnTo>
                  <a:pt x="200" y="361"/>
                </a:lnTo>
                <a:lnTo>
                  <a:pt x="250" y="382"/>
                </a:lnTo>
                <a:lnTo>
                  <a:pt x="309" y="398"/>
                </a:lnTo>
                <a:lnTo>
                  <a:pt x="372" y="407"/>
                </a:lnTo>
                <a:lnTo>
                  <a:pt x="444" y="409"/>
                </a:lnTo>
                <a:lnTo>
                  <a:pt x="482" y="409"/>
                </a:lnTo>
                <a:lnTo>
                  <a:pt x="522" y="405"/>
                </a:lnTo>
                <a:lnTo>
                  <a:pt x="565" y="400"/>
                </a:lnTo>
                <a:lnTo>
                  <a:pt x="611" y="392"/>
                </a:lnTo>
                <a:lnTo>
                  <a:pt x="659" y="380"/>
                </a:lnTo>
                <a:lnTo>
                  <a:pt x="709" y="367"/>
                </a:lnTo>
                <a:lnTo>
                  <a:pt x="760" y="352"/>
                </a:lnTo>
                <a:lnTo>
                  <a:pt x="814" y="332"/>
                </a:lnTo>
                <a:lnTo>
                  <a:pt x="816" y="331"/>
                </a:lnTo>
                <a:lnTo>
                  <a:pt x="816" y="329"/>
                </a:lnTo>
                <a:lnTo>
                  <a:pt x="808" y="32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8" name="Freeform 64"/>
          <p:cNvSpPr>
            <a:spLocks/>
          </p:cNvSpPr>
          <p:nvPr/>
        </p:nvSpPr>
        <p:spPr bwMode="auto">
          <a:xfrm>
            <a:off x="2189163" y="2542406"/>
            <a:ext cx="1017587" cy="322263"/>
          </a:xfrm>
          <a:custGeom>
            <a:avLst/>
            <a:gdLst>
              <a:gd name="T0" fmla="*/ 0 w 509"/>
              <a:gd name="T1" fmla="*/ 81 h 165"/>
              <a:gd name="T2" fmla="*/ 509 w 509"/>
              <a:gd name="T3" fmla="*/ 0 h 165"/>
              <a:gd name="T4" fmla="*/ 480 w 509"/>
              <a:gd name="T5" fmla="*/ 44 h 165"/>
              <a:gd name="T6" fmla="*/ 449 w 509"/>
              <a:gd name="T7" fmla="*/ 81 h 165"/>
              <a:gd name="T8" fmla="*/ 416 w 509"/>
              <a:gd name="T9" fmla="*/ 110 h 165"/>
              <a:gd name="T10" fmla="*/ 380 w 509"/>
              <a:gd name="T11" fmla="*/ 133 h 165"/>
              <a:gd name="T12" fmla="*/ 343 w 509"/>
              <a:gd name="T13" fmla="*/ 148 h 165"/>
              <a:gd name="T14" fmla="*/ 305 w 509"/>
              <a:gd name="T15" fmla="*/ 160 h 165"/>
              <a:gd name="T16" fmla="*/ 269 w 509"/>
              <a:gd name="T17" fmla="*/ 163 h 165"/>
              <a:gd name="T18" fmla="*/ 230 w 509"/>
              <a:gd name="T19" fmla="*/ 165 h 165"/>
              <a:gd name="T20" fmla="*/ 194 w 509"/>
              <a:gd name="T21" fmla="*/ 162 h 165"/>
              <a:gd name="T22" fmla="*/ 157 w 509"/>
              <a:gd name="T23" fmla="*/ 154 h 165"/>
              <a:gd name="T24" fmla="*/ 125 w 509"/>
              <a:gd name="T25" fmla="*/ 146 h 165"/>
              <a:gd name="T26" fmla="*/ 92 w 509"/>
              <a:gd name="T27" fmla="*/ 135 h 165"/>
              <a:gd name="T28" fmla="*/ 63 w 509"/>
              <a:gd name="T29" fmla="*/ 121 h 165"/>
              <a:gd name="T30" fmla="*/ 38 w 509"/>
              <a:gd name="T31" fmla="*/ 108 h 165"/>
              <a:gd name="T32" fmla="*/ 17 w 509"/>
              <a:gd name="T33" fmla="*/ 94 h 165"/>
              <a:gd name="T34" fmla="*/ 0 w 509"/>
              <a:gd name="T35" fmla="*/ 81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09" h="165">
                <a:moveTo>
                  <a:pt x="0" y="81"/>
                </a:moveTo>
                <a:lnTo>
                  <a:pt x="509" y="0"/>
                </a:lnTo>
                <a:lnTo>
                  <a:pt x="480" y="44"/>
                </a:lnTo>
                <a:lnTo>
                  <a:pt x="449" y="81"/>
                </a:lnTo>
                <a:lnTo>
                  <a:pt x="416" y="110"/>
                </a:lnTo>
                <a:lnTo>
                  <a:pt x="380" y="133"/>
                </a:lnTo>
                <a:lnTo>
                  <a:pt x="343" y="148"/>
                </a:lnTo>
                <a:lnTo>
                  <a:pt x="305" y="160"/>
                </a:lnTo>
                <a:lnTo>
                  <a:pt x="269" y="163"/>
                </a:lnTo>
                <a:lnTo>
                  <a:pt x="230" y="165"/>
                </a:lnTo>
                <a:lnTo>
                  <a:pt x="194" y="162"/>
                </a:lnTo>
                <a:lnTo>
                  <a:pt x="157" y="154"/>
                </a:lnTo>
                <a:lnTo>
                  <a:pt x="125" y="146"/>
                </a:lnTo>
                <a:lnTo>
                  <a:pt x="92" y="135"/>
                </a:lnTo>
                <a:lnTo>
                  <a:pt x="63" y="121"/>
                </a:lnTo>
                <a:lnTo>
                  <a:pt x="38" y="108"/>
                </a:lnTo>
                <a:lnTo>
                  <a:pt x="17" y="94"/>
                </a:lnTo>
                <a:lnTo>
                  <a:pt x="0" y="81"/>
                </a:lnTo>
                <a:close/>
              </a:path>
            </a:pathLst>
          </a:custGeom>
          <a:solidFill>
            <a:srgbClr val="FF19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9" name="Freeform 65"/>
          <p:cNvSpPr>
            <a:spLocks/>
          </p:cNvSpPr>
          <p:nvPr/>
        </p:nvSpPr>
        <p:spPr bwMode="auto">
          <a:xfrm>
            <a:off x="2181225" y="2534469"/>
            <a:ext cx="1031875" cy="336550"/>
          </a:xfrm>
          <a:custGeom>
            <a:avLst/>
            <a:gdLst>
              <a:gd name="T0" fmla="*/ 13 w 516"/>
              <a:gd name="T1" fmla="*/ 87 h 173"/>
              <a:gd name="T2" fmla="*/ 505 w 516"/>
              <a:gd name="T3" fmla="*/ 10 h 173"/>
              <a:gd name="T4" fmla="*/ 480 w 516"/>
              <a:gd name="T5" fmla="*/ 47 h 173"/>
              <a:gd name="T6" fmla="*/ 451 w 516"/>
              <a:gd name="T7" fmla="*/ 83 h 173"/>
              <a:gd name="T8" fmla="*/ 418 w 516"/>
              <a:gd name="T9" fmla="*/ 110 h 173"/>
              <a:gd name="T10" fmla="*/ 382 w 516"/>
              <a:gd name="T11" fmla="*/ 133 h 173"/>
              <a:gd name="T12" fmla="*/ 346 w 516"/>
              <a:gd name="T13" fmla="*/ 148 h 173"/>
              <a:gd name="T14" fmla="*/ 309 w 516"/>
              <a:gd name="T15" fmla="*/ 160 h 173"/>
              <a:gd name="T16" fmla="*/ 273 w 516"/>
              <a:gd name="T17" fmla="*/ 164 h 173"/>
              <a:gd name="T18" fmla="*/ 234 w 516"/>
              <a:gd name="T19" fmla="*/ 166 h 173"/>
              <a:gd name="T20" fmla="*/ 198 w 516"/>
              <a:gd name="T21" fmla="*/ 162 h 173"/>
              <a:gd name="T22" fmla="*/ 161 w 516"/>
              <a:gd name="T23" fmla="*/ 154 h 173"/>
              <a:gd name="T24" fmla="*/ 130 w 516"/>
              <a:gd name="T25" fmla="*/ 146 h 173"/>
              <a:gd name="T26" fmla="*/ 98 w 516"/>
              <a:gd name="T27" fmla="*/ 135 h 173"/>
              <a:gd name="T28" fmla="*/ 69 w 516"/>
              <a:gd name="T29" fmla="*/ 121 h 173"/>
              <a:gd name="T30" fmla="*/ 44 w 516"/>
              <a:gd name="T31" fmla="*/ 108 h 173"/>
              <a:gd name="T32" fmla="*/ 23 w 516"/>
              <a:gd name="T33" fmla="*/ 95 h 173"/>
              <a:gd name="T34" fmla="*/ 13 w 516"/>
              <a:gd name="T35" fmla="*/ 87 h 173"/>
              <a:gd name="T36" fmla="*/ 2 w 516"/>
              <a:gd name="T37" fmla="*/ 89 h 173"/>
              <a:gd name="T38" fmla="*/ 19 w 516"/>
              <a:gd name="T39" fmla="*/ 102 h 173"/>
              <a:gd name="T40" fmla="*/ 40 w 516"/>
              <a:gd name="T41" fmla="*/ 116 h 173"/>
              <a:gd name="T42" fmla="*/ 65 w 516"/>
              <a:gd name="T43" fmla="*/ 129 h 173"/>
              <a:gd name="T44" fmla="*/ 94 w 516"/>
              <a:gd name="T45" fmla="*/ 143 h 173"/>
              <a:gd name="T46" fmla="*/ 127 w 516"/>
              <a:gd name="T47" fmla="*/ 154 h 173"/>
              <a:gd name="T48" fmla="*/ 161 w 516"/>
              <a:gd name="T49" fmla="*/ 162 h 173"/>
              <a:gd name="T50" fmla="*/ 198 w 516"/>
              <a:gd name="T51" fmla="*/ 169 h 173"/>
              <a:gd name="T52" fmla="*/ 234 w 516"/>
              <a:gd name="T53" fmla="*/ 173 h 173"/>
              <a:gd name="T54" fmla="*/ 273 w 516"/>
              <a:gd name="T55" fmla="*/ 171 h 173"/>
              <a:gd name="T56" fmla="*/ 309 w 516"/>
              <a:gd name="T57" fmla="*/ 167 h 173"/>
              <a:gd name="T58" fmla="*/ 349 w 516"/>
              <a:gd name="T59" fmla="*/ 156 h 173"/>
              <a:gd name="T60" fmla="*/ 386 w 516"/>
              <a:gd name="T61" fmla="*/ 141 h 173"/>
              <a:gd name="T62" fmla="*/ 422 w 516"/>
              <a:gd name="T63" fmla="*/ 118 h 173"/>
              <a:gd name="T64" fmla="*/ 455 w 516"/>
              <a:gd name="T65" fmla="*/ 87 h 173"/>
              <a:gd name="T66" fmla="*/ 488 w 516"/>
              <a:gd name="T67" fmla="*/ 50 h 173"/>
              <a:gd name="T68" fmla="*/ 516 w 516"/>
              <a:gd name="T69" fmla="*/ 6 h 173"/>
              <a:gd name="T70" fmla="*/ 516 w 516"/>
              <a:gd name="T71" fmla="*/ 2 h 173"/>
              <a:gd name="T72" fmla="*/ 514 w 516"/>
              <a:gd name="T73" fmla="*/ 0 h 173"/>
              <a:gd name="T74" fmla="*/ 513 w 516"/>
              <a:gd name="T75" fmla="*/ 0 h 173"/>
              <a:gd name="T76" fmla="*/ 4 w 516"/>
              <a:gd name="T77" fmla="*/ 81 h 173"/>
              <a:gd name="T78" fmla="*/ 2 w 516"/>
              <a:gd name="T79" fmla="*/ 81 h 173"/>
              <a:gd name="T80" fmla="*/ 0 w 516"/>
              <a:gd name="T81" fmla="*/ 83 h 173"/>
              <a:gd name="T82" fmla="*/ 0 w 516"/>
              <a:gd name="T83" fmla="*/ 87 h 173"/>
              <a:gd name="T84" fmla="*/ 2 w 516"/>
              <a:gd name="T85" fmla="*/ 89 h 173"/>
              <a:gd name="T86" fmla="*/ 13 w 516"/>
              <a:gd name="T87" fmla="*/ 87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16" h="173">
                <a:moveTo>
                  <a:pt x="13" y="87"/>
                </a:moveTo>
                <a:lnTo>
                  <a:pt x="505" y="10"/>
                </a:lnTo>
                <a:lnTo>
                  <a:pt x="480" y="47"/>
                </a:lnTo>
                <a:lnTo>
                  <a:pt x="451" y="83"/>
                </a:lnTo>
                <a:lnTo>
                  <a:pt x="418" y="110"/>
                </a:lnTo>
                <a:lnTo>
                  <a:pt x="382" y="133"/>
                </a:lnTo>
                <a:lnTo>
                  <a:pt x="346" y="148"/>
                </a:lnTo>
                <a:lnTo>
                  <a:pt x="309" y="160"/>
                </a:lnTo>
                <a:lnTo>
                  <a:pt x="273" y="164"/>
                </a:lnTo>
                <a:lnTo>
                  <a:pt x="234" y="166"/>
                </a:lnTo>
                <a:lnTo>
                  <a:pt x="198" y="162"/>
                </a:lnTo>
                <a:lnTo>
                  <a:pt x="161" y="154"/>
                </a:lnTo>
                <a:lnTo>
                  <a:pt x="130" y="146"/>
                </a:lnTo>
                <a:lnTo>
                  <a:pt x="98" y="135"/>
                </a:lnTo>
                <a:lnTo>
                  <a:pt x="69" y="121"/>
                </a:lnTo>
                <a:lnTo>
                  <a:pt x="44" y="108"/>
                </a:lnTo>
                <a:lnTo>
                  <a:pt x="23" y="95"/>
                </a:lnTo>
                <a:lnTo>
                  <a:pt x="13" y="87"/>
                </a:lnTo>
                <a:lnTo>
                  <a:pt x="2" y="89"/>
                </a:lnTo>
                <a:lnTo>
                  <a:pt x="19" y="102"/>
                </a:lnTo>
                <a:lnTo>
                  <a:pt x="40" y="116"/>
                </a:lnTo>
                <a:lnTo>
                  <a:pt x="65" y="129"/>
                </a:lnTo>
                <a:lnTo>
                  <a:pt x="94" y="143"/>
                </a:lnTo>
                <a:lnTo>
                  <a:pt x="127" y="154"/>
                </a:lnTo>
                <a:lnTo>
                  <a:pt x="161" y="162"/>
                </a:lnTo>
                <a:lnTo>
                  <a:pt x="198" y="169"/>
                </a:lnTo>
                <a:lnTo>
                  <a:pt x="234" y="173"/>
                </a:lnTo>
                <a:lnTo>
                  <a:pt x="273" y="171"/>
                </a:lnTo>
                <a:lnTo>
                  <a:pt x="309" y="167"/>
                </a:lnTo>
                <a:lnTo>
                  <a:pt x="349" y="156"/>
                </a:lnTo>
                <a:lnTo>
                  <a:pt x="386" y="141"/>
                </a:lnTo>
                <a:lnTo>
                  <a:pt x="422" y="118"/>
                </a:lnTo>
                <a:lnTo>
                  <a:pt x="455" y="87"/>
                </a:lnTo>
                <a:lnTo>
                  <a:pt x="488" y="50"/>
                </a:lnTo>
                <a:lnTo>
                  <a:pt x="516" y="6"/>
                </a:lnTo>
                <a:lnTo>
                  <a:pt x="516" y="2"/>
                </a:lnTo>
                <a:lnTo>
                  <a:pt x="514" y="0"/>
                </a:lnTo>
                <a:lnTo>
                  <a:pt x="513" y="0"/>
                </a:lnTo>
                <a:lnTo>
                  <a:pt x="4" y="81"/>
                </a:lnTo>
                <a:lnTo>
                  <a:pt x="2" y="81"/>
                </a:lnTo>
                <a:lnTo>
                  <a:pt x="0" y="83"/>
                </a:lnTo>
                <a:lnTo>
                  <a:pt x="0" y="87"/>
                </a:lnTo>
                <a:lnTo>
                  <a:pt x="2" y="89"/>
                </a:lnTo>
                <a:lnTo>
                  <a:pt x="13" y="8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0" name="Freeform 66"/>
          <p:cNvSpPr>
            <a:spLocks/>
          </p:cNvSpPr>
          <p:nvPr/>
        </p:nvSpPr>
        <p:spPr bwMode="auto">
          <a:xfrm>
            <a:off x="1474788" y="2542406"/>
            <a:ext cx="1733550" cy="1231900"/>
          </a:xfrm>
          <a:custGeom>
            <a:avLst/>
            <a:gdLst>
              <a:gd name="T0" fmla="*/ 0 w 867"/>
              <a:gd name="T1" fmla="*/ 167 h 632"/>
              <a:gd name="T2" fmla="*/ 864 w 867"/>
              <a:gd name="T3" fmla="*/ 4 h 632"/>
              <a:gd name="T4" fmla="*/ 862 w 867"/>
              <a:gd name="T5" fmla="*/ 235 h 632"/>
              <a:gd name="T6" fmla="*/ 800 w 867"/>
              <a:gd name="T7" fmla="*/ 632 h 632"/>
              <a:gd name="T8" fmla="*/ 804 w 867"/>
              <a:gd name="T9" fmla="*/ 632 h 632"/>
              <a:gd name="T10" fmla="*/ 866 w 867"/>
              <a:gd name="T11" fmla="*/ 235 h 632"/>
              <a:gd name="T12" fmla="*/ 867 w 867"/>
              <a:gd name="T13" fmla="*/ 2 h 632"/>
              <a:gd name="T14" fmla="*/ 866 w 867"/>
              <a:gd name="T15" fmla="*/ 0 h 632"/>
              <a:gd name="T16" fmla="*/ 0 w 867"/>
              <a:gd name="T17" fmla="*/ 163 h 632"/>
              <a:gd name="T18" fmla="*/ 0 w 867"/>
              <a:gd name="T19" fmla="*/ 167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67" h="632">
                <a:moveTo>
                  <a:pt x="0" y="167"/>
                </a:moveTo>
                <a:lnTo>
                  <a:pt x="864" y="4"/>
                </a:lnTo>
                <a:lnTo>
                  <a:pt x="862" y="235"/>
                </a:lnTo>
                <a:lnTo>
                  <a:pt x="800" y="632"/>
                </a:lnTo>
                <a:lnTo>
                  <a:pt x="804" y="632"/>
                </a:lnTo>
                <a:lnTo>
                  <a:pt x="866" y="235"/>
                </a:lnTo>
                <a:lnTo>
                  <a:pt x="867" y="2"/>
                </a:lnTo>
                <a:lnTo>
                  <a:pt x="866" y="0"/>
                </a:lnTo>
                <a:lnTo>
                  <a:pt x="0" y="163"/>
                </a:lnTo>
                <a:lnTo>
                  <a:pt x="0" y="16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" name="Freeform 67"/>
          <p:cNvSpPr>
            <a:spLocks/>
          </p:cNvSpPr>
          <p:nvPr/>
        </p:nvSpPr>
        <p:spPr bwMode="auto">
          <a:xfrm>
            <a:off x="3016250" y="2175694"/>
            <a:ext cx="242888" cy="234950"/>
          </a:xfrm>
          <a:custGeom>
            <a:avLst/>
            <a:gdLst>
              <a:gd name="T0" fmla="*/ 50 w 121"/>
              <a:gd name="T1" fmla="*/ 39 h 121"/>
              <a:gd name="T2" fmla="*/ 37 w 121"/>
              <a:gd name="T3" fmla="*/ 25 h 121"/>
              <a:gd name="T4" fmla="*/ 121 w 121"/>
              <a:gd name="T5" fmla="*/ 0 h 121"/>
              <a:gd name="T6" fmla="*/ 96 w 121"/>
              <a:gd name="T7" fmla="*/ 83 h 121"/>
              <a:gd name="T8" fmla="*/ 81 w 121"/>
              <a:gd name="T9" fmla="*/ 69 h 121"/>
              <a:gd name="T10" fmla="*/ 29 w 121"/>
              <a:gd name="T11" fmla="*/ 121 h 121"/>
              <a:gd name="T12" fmla="*/ 0 w 121"/>
              <a:gd name="T13" fmla="*/ 92 h 121"/>
              <a:gd name="T14" fmla="*/ 50 w 121"/>
              <a:gd name="T15" fmla="*/ 3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1" h="121">
                <a:moveTo>
                  <a:pt x="50" y="39"/>
                </a:moveTo>
                <a:lnTo>
                  <a:pt x="37" y="25"/>
                </a:lnTo>
                <a:lnTo>
                  <a:pt x="121" y="0"/>
                </a:lnTo>
                <a:lnTo>
                  <a:pt x="96" y="83"/>
                </a:lnTo>
                <a:lnTo>
                  <a:pt x="81" y="69"/>
                </a:lnTo>
                <a:lnTo>
                  <a:pt x="29" y="121"/>
                </a:lnTo>
                <a:lnTo>
                  <a:pt x="0" y="92"/>
                </a:lnTo>
                <a:lnTo>
                  <a:pt x="50" y="3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2" name="Freeform 68"/>
          <p:cNvSpPr>
            <a:spLocks/>
          </p:cNvSpPr>
          <p:nvPr/>
        </p:nvSpPr>
        <p:spPr bwMode="auto">
          <a:xfrm>
            <a:off x="3014663" y="2170931"/>
            <a:ext cx="247650" cy="244475"/>
          </a:xfrm>
          <a:custGeom>
            <a:avLst/>
            <a:gdLst>
              <a:gd name="T0" fmla="*/ 53 w 124"/>
              <a:gd name="T1" fmla="*/ 42 h 125"/>
              <a:gd name="T2" fmla="*/ 53 w 124"/>
              <a:gd name="T3" fmla="*/ 39 h 125"/>
              <a:gd name="T4" fmla="*/ 42 w 124"/>
              <a:gd name="T5" fmla="*/ 27 h 125"/>
              <a:gd name="T6" fmla="*/ 121 w 124"/>
              <a:gd name="T7" fmla="*/ 4 h 125"/>
              <a:gd name="T8" fmla="*/ 96 w 124"/>
              <a:gd name="T9" fmla="*/ 81 h 125"/>
              <a:gd name="T10" fmla="*/ 84 w 124"/>
              <a:gd name="T11" fmla="*/ 69 h 125"/>
              <a:gd name="T12" fmla="*/ 80 w 124"/>
              <a:gd name="T13" fmla="*/ 69 h 125"/>
              <a:gd name="T14" fmla="*/ 30 w 124"/>
              <a:gd name="T15" fmla="*/ 121 h 125"/>
              <a:gd name="T16" fmla="*/ 3 w 124"/>
              <a:gd name="T17" fmla="*/ 94 h 125"/>
              <a:gd name="T18" fmla="*/ 53 w 124"/>
              <a:gd name="T19" fmla="*/ 42 h 125"/>
              <a:gd name="T20" fmla="*/ 49 w 124"/>
              <a:gd name="T21" fmla="*/ 41 h 125"/>
              <a:gd name="T22" fmla="*/ 0 w 124"/>
              <a:gd name="T23" fmla="*/ 92 h 125"/>
              <a:gd name="T24" fmla="*/ 0 w 124"/>
              <a:gd name="T25" fmla="*/ 96 h 125"/>
              <a:gd name="T26" fmla="*/ 28 w 124"/>
              <a:gd name="T27" fmla="*/ 125 h 125"/>
              <a:gd name="T28" fmla="*/ 32 w 124"/>
              <a:gd name="T29" fmla="*/ 125 h 125"/>
              <a:gd name="T30" fmla="*/ 82 w 124"/>
              <a:gd name="T31" fmla="*/ 73 h 125"/>
              <a:gd name="T32" fmla="*/ 96 w 124"/>
              <a:gd name="T33" fmla="*/ 87 h 125"/>
              <a:gd name="T34" fmla="*/ 99 w 124"/>
              <a:gd name="T35" fmla="*/ 85 h 125"/>
              <a:gd name="T36" fmla="*/ 124 w 124"/>
              <a:gd name="T37" fmla="*/ 2 h 125"/>
              <a:gd name="T38" fmla="*/ 122 w 124"/>
              <a:gd name="T39" fmla="*/ 0 h 125"/>
              <a:gd name="T40" fmla="*/ 38 w 124"/>
              <a:gd name="T41" fmla="*/ 25 h 125"/>
              <a:gd name="T42" fmla="*/ 36 w 124"/>
              <a:gd name="T43" fmla="*/ 29 h 125"/>
              <a:gd name="T44" fmla="*/ 49 w 124"/>
              <a:gd name="T45" fmla="*/ 41 h 125"/>
              <a:gd name="T46" fmla="*/ 53 w 124"/>
              <a:gd name="T47" fmla="*/ 42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4" h="125">
                <a:moveTo>
                  <a:pt x="53" y="42"/>
                </a:moveTo>
                <a:lnTo>
                  <a:pt x="53" y="39"/>
                </a:lnTo>
                <a:lnTo>
                  <a:pt x="42" y="27"/>
                </a:lnTo>
                <a:lnTo>
                  <a:pt x="121" y="4"/>
                </a:lnTo>
                <a:lnTo>
                  <a:pt x="96" y="81"/>
                </a:lnTo>
                <a:lnTo>
                  <a:pt x="84" y="69"/>
                </a:lnTo>
                <a:lnTo>
                  <a:pt x="80" y="69"/>
                </a:lnTo>
                <a:lnTo>
                  <a:pt x="30" y="121"/>
                </a:lnTo>
                <a:lnTo>
                  <a:pt x="3" y="94"/>
                </a:lnTo>
                <a:lnTo>
                  <a:pt x="53" y="42"/>
                </a:lnTo>
                <a:lnTo>
                  <a:pt x="49" y="41"/>
                </a:lnTo>
                <a:lnTo>
                  <a:pt x="0" y="92"/>
                </a:lnTo>
                <a:lnTo>
                  <a:pt x="0" y="96"/>
                </a:lnTo>
                <a:lnTo>
                  <a:pt x="28" y="125"/>
                </a:lnTo>
                <a:lnTo>
                  <a:pt x="32" y="125"/>
                </a:lnTo>
                <a:lnTo>
                  <a:pt x="82" y="73"/>
                </a:lnTo>
                <a:lnTo>
                  <a:pt x="96" y="87"/>
                </a:lnTo>
                <a:lnTo>
                  <a:pt x="99" y="85"/>
                </a:lnTo>
                <a:lnTo>
                  <a:pt x="124" y="2"/>
                </a:lnTo>
                <a:lnTo>
                  <a:pt x="122" y="0"/>
                </a:lnTo>
                <a:lnTo>
                  <a:pt x="38" y="25"/>
                </a:lnTo>
                <a:lnTo>
                  <a:pt x="36" y="29"/>
                </a:lnTo>
                <a:lnTo>
                  <a:pt x="49" y="41"/>
                </a:lnTo>
                <a:lnTo>
                  <a:pt x="53" y="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3" name="Rectangle 69"/>
          <p:cNvSpPr>
            <a:spLocks noChangeArrowheads="1"/>
          </p:cNvSpPr>
          <p:nvPr/>
        </p:nvSpPr>
        <p:spPr bwMode="auto">
          <a:xfrm>
            <a:off x="1200150" y="2431281"/>
            <a:ext cx="587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de-DE" sz="1600">
                <a:solidFill>
                  <a:srgbClr val="000000"/>
                </a:solidFill>
              </a:rPr>
              <a:t> </a:t>
            </a:r>
            <a:endParaRPr lang="de-DE" sz="1600"/>
          </a:p>
        </p:txBody>
      </p:sp>
      <p:sp>
        <p:nvSpPr>
          <p:cNvPr id="64" name="Rectangle 70"/>
          <p:cNvSpPr>
            <a:spLocks noChangeArrowheads="1"/>
          </p:cNvSpPr>
          <p:nvPr/>
        </p:nvSpPr>
        <p:spPr bwMode="auto">
          <a:xfrm>
            <a:off x="1377950" y="2520181"/>
            <a:ext cx="15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endParaRPr lang="en-GB" sz="1600"/>
          </a:p>
        </p:txBody>
      </p:sp>
      <p:sp>
        <p:nvSpPr>
          <p:cNvPr id="65" name="Rectangle 71"/>
          <p:cNvSpPr>
            <a:spLocks noChangeArrowheads="1"/>
          </p:cNvSpPr>
          <p:nvPr/>
        </p:nvSpPr>
        <p:spPr bwMode="auto">
          <a:xfrm>
            <a:off x="1525588" y="2404294"/>
            <a:ext cx="57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de-DE" sz="1600">
                <a:solidFill>
                  <a:srgbClr val="000000"/>
                </a:solidFill>
              </a:rPr>
              <a:t> </a:t>
            </a:r>
            <a:endParaRPr lang="de-DE" sz="1600"/>
          </a:p>
        </p:txBody>
      </p:sp>
      <p:sp>
        <p:nvSpPr>
          <p:cNvPr id="66" name="Rectangle 72"/>
          <p:cNvSpPr>
            <a:spLocks noChangeArrowheads="1"/>
          </p:cNvSpPr>
          <p:nvPr/>
        </p:nvSpPr>
        <p:spPr bwMode="auto">
          <a:xfrm>
            <a:off x="2568575" y="3313931"/>
            <a:ext cx="15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endParaRPr lang="en-GB" sz="1600"/>
          </a:p>
        </p:txBody>
      </p:sp>
      <p:sp>
        <p:nvSpPr>
          <p:cNvPr id="67" name="Rectangle 73"/>
          <p:cNvSpPr>
            <a:spLocks noChangeArrowheads="1"/>
          </p:cNvSpPr>
          <p:nvPr/>
        </p:nvSpPr>
        <p:spPr bwMode="auto">
          <a:xfrm>
            <a:off x="2744788" y="3404419"/>
            <a:ext cx="587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de-DE" sz="1600">
                <a:solidFill>
                  <a:srgbClr val="000000"/>
                </a:solidFill>
              </a:rPr>
              <a:t> </a:t>
            </a:r>
            <a:endParaRPr lang="de-DE" sz="1600"/>
          </a:p>
        </p:txBody>
      </p:sp>
      <p:sp>
        <p:nvSpPr>
          <p:cNvPr id="68" name="Rectangle 74"/>
          <p:cNvSpPr>
            <a:spLocks noChangeArrowheads="1"/>
          </p:cNvSpPr>
          <p:nvPr/>
        </p:nvSpPr>
        <p:spPr bwMode="auto">
          <a:xfrm>
            <a:off x="3257550" y="2399531"/>
            <a:ext cx="57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de-DE" sz="1600">
                <a:solidFill>
                  <a:srgbClr val="000000"/>
                </a:solidFill>
              </a:rPr>
              <a:t> </a:t>
            </a:r>
            <a:endParaRPr lang="de-DE" sz="1600"/>
          </a:p>
        </p:txBody>
      </p:sp>
      <p:sp>
        <p:nvSpPr>
          <p:cNvPr id="69" name="Rectangle 75"/>
          <p:cNvSpPr>
            <a:spLocks noChangeArrowheads="1"/>
          </p:cNvSpPr>
          <p:nvPr/>
        </p:nvSpPr>
        <p:spPr bwMode="auto">
          <a:xfrm>
            <a:off x="3429000" y="2490019"/>
            <a:ext cx="15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endParaRPr lang="en-GB" sz="1600"/>
          </a:p>
        </p:txBody>
      </p:sp>
      <p:sp>
        <p:nvSpPr>
          <p:cNvPr id="70" name="Rectangle 76"/>
          <p:cNvSpPr>
            <a:spLocks noChangeArrowheads="1"/>
          </p:cNvSpPr>
          <p:nvPr/>
        </p:nvSpPr>
        <p:spPr bwMode="auto">
          <a:xfrm>
            <a:off x="3613150" y="2378894"/>
            <a:ext cx="587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de-DE" sz="1600">
                <a:solidFill>
                  <a:srgbClr val="000000"/>
                </a:solidFill>
              </a:rPr>
              <a:t> </a:t>
            </a:r>
            <a:endParaRPr lang="de-DE" sz="1600"/>
          </a:p>
        </p:txBody>
      </p:sp>
      <p:sp>
        <p:nvSpPr>
          <p:cNvPr id="71" name="Freeform 77"/>
          <p:cNvSpPr>
            <a:spLocks/>
          </p:cNvSpPr>
          <p:nvPr/>
        </p:nvSpPr>
        <p:spPr bwMode="auto">
          <a:xfrm>
            <a:off x="2544763" y="2631306"/>
            <a:ext cx="346075" cy="614363"/>
          </a:xfrm>
          <a:custGeom>
            <a:avLst/>
            <a:gdLst>
              <a:gd name="T0" fmla="*/ 131 w 173"/>
              <a:gd name="T1" fmla="*/ 152 h 315"/>
              <a:gd name="T2" fmla="*/ 173 w 173"/>
              <a:gd name="T3" fmla="*/ 144 h 315"/>
              <a:gd name="T4" fmla="*/ 104 w 173"/>
              <a:gd name="T5" fmla="*/ 315 h 315"/>
              <a:gd name="T6" fmla="*/ 0 w 173"/>
              <a:gd name="T7" fmla="*/ 169 h 315"/>
              <a:gd name="T8" fmla="*/ 43 w 173"/>
              <a:gd name="T9" fmla="*/ 164 h 315"/>
              <a:gd name="T10" fmla="*/ 23 w 173"/>
              <a:gd name="T11" fmla="*/ 12 h 315"/>
              <a:gd name="T12" fmla="*/ 110 w 173"/>
              <a:gd name="T13" fmla="*/ 0 h 315"/>
              <a:gd name="T14" fmla="*/ 131 w 173"/>
              <a:gd name="T15" fmla="*/ 152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3" h="315">
                <a:moveTo>
                  <a:pt x="131" y="152"/>
                </a:moveTo>
                <a:lnTo>
                  <a:pt x="173" y="144"/>
                </a:lnTo>
                <a:lnTo>
                  <a:pt x="104" y="315"/>
                </a:lnTo>
                <a:lnTo>
                  <a:pt x="0" y="169"/>
                </a:lnTo>
                <a:lnTo>
                  <a:pt x="43" y="164"/>
                </a:lnTo>
                <a:lnTo>
                  <a:pt x="23" y="12"/>
                </a:lnTo>
                <a:lnTo>
                  <a:pt x="110" y="0"/>
                </a:lnTo>
                <a:lnTo>
                  <a:pt x="131" y="1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2" name="Freeform 78"/>
          <p:cNvSpPr>
            <a:spLocks/>
          </p:cNvSpPr>
          <p:nvPr/>
        </p:nvSpPr>
        <p:spPr bwMode="auto">
          <a:xfrm>
            <a:off x="2540000" y="2628131"/>
            <a:ext cx="355600" cy="622300"/>
          </a:xfrm>
          <a:custGeom>
            <a:avLst/>
            <a:gdLst>
              <a:gd name="T0" fmla="*/ 131 w 177"/>
              <a:gd name="T1" fmla="*/ 154 h 319"/>
              <a:gd name="T2" fmla="*/ 133 w 177"/>
              <a:gd name="T3" fmla="*/ 156 h 319"/>
              <a:gd name="T4" fmla="*/ 171 w 177"/>
              <a:gd name="T5" fmla="*/ 148 h 319"/>
              <a:gd name="T6" fmla="*/ 106 w 177"/>
              <a:gd name="T7" fmla="*/ 313 h 319"/>
              <a:gd name="T8" fmla="*/ 6 w 177"/>
              <a:gd name="T9" fmla="*/ 173 h 319"/>
              <a:gd name="T10" fmla="*/ 45 w 177"/>
              <a:gd name="T11" fmla="*/ 167 h 319"/>
              <a:gd name="T12" fmla="*/ 46 w 177"/>
              <a:gd name="T13" fmla="*/ 166 h 319"/>
              <a:gd name="T14" fmla="*/ 27 w 177"/>
              <a:gd name="T15" fmla="*/ 16 h 319"/>
              <a:gd name="T16" fmla="*/ 110 w 177"/>
              <a:gd name="T17" fmla="*/ 4 h 319"/>
              <a:gd name="T18" fmla="*/ 131 w 177"/>
              <a:gd name="T19" fmla="*/ 154 h 319"/>
              <a:gd name="T20" fmla="*/ 135 w 177"/>
              <a:gd name="T21" fmla="*/ 152 h 319"/>
              <a:gd name="T22" fmla="*/ 114 w 177"/>
              <a:gd name="T23" fmla="*/ 2 h 319"/>
              <a:gd name="T24" fmla="*/ 112 w 177"/>
              <a:gd name="T25" fmla="*/ 0 h 319"/>
              <a:gd name="T26" fmla="*/ 25 w 177"/>
              <a:gd name="T27" fmla="*/ 12 h 319"/>
              <a:gd name="T28" fmla="*/ 23 w 177"/>
              <a:gd name="T29" fmla="*/ 14 h 319"/>
              <a:gd name="T30" fmla="*/ 43 w 177"/>
              <a:gd name="T31" fmla="*/ 164 h 319"/>
              <a:gd name="T32" fmla="*/ 2 w 177"/>
              <a:gd name="T33" fmla="*/ 169 h 319"/>
              <a:gd name="T34" fmla="*/ 0 w 177"/>
              <a:gd name="T35" fmla="*/ 173 h 319"/>
              <a:gd name="T36" fmla="*/ 104 w 177"/>
              <a:gd name="T37" fmla="*/ 319 h 319"/>
              <a:gd name="T38" fmla="*/ 108 w 177"/>
              <a:gd name="T39" fmla="*/ 317 h 319"/>
              <a:gd name="T40" fmla="*/ 177 w 177"/>
              <a:gd name="T41" fmla="*/ 146 h 319"/>
              <a:gd name="T42" fmla="*/ 175 w 177"/>
              <a:gd name="T43" fmla="*/ 144 h 319"/>
              <a:gd name="T44" fmla="*/ 135 w 177"/>
              <a:gd name="T45" fmla="*/ 152 h 319"/>
              <a:gd name="T46" fmla="*/ 131 w 177"/>
              <a:gd name="T47" fmla="*/ 154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77" h="319">
                <a:moveTo>
                  <a:pt x="131" y="154"/>
                </a:moveTo>
                <a:lnTo>
                  <a:pt x="133" y="156"/>
                </a:lnTo>
                <a:lnTo>
                  <a:pt x="171" y="148"/>
                </a:lnTo>
                <a:lnTo>
                  <a:pt x="106" y="313"/>
                </a:lnTo>
                <a:lnTo>
                  <a:pt x="6" y="173"/>
                </a:lnTo>
                <a:lnTo>
                  <a:pt x="45" y="167"/>
                </a:lnTo>
                <a:lnTo>
                  <a:pt x="46" y="166"/>
                </a:lnTo>
                <a:lnTo>
                  <a:pt x="27" y="16"/>
                </a:lnTo>
                <a:lnTo>
                  <a:pt x="110" y="4"/>
                </a:lnTo>
                <a:lnTo>
                  <a:pt x="131" y="154"/>
                </a:lnTo>
                <a:lnTo>
                  <a:pt x="135" y="152"/>
                </a:lnTo>
                <a:lnTo>
                  <a:pt x="114" y="2"/>
                </a:lnTo>
                <a:lnTo>
                  <a:pt x="112" y="0"/>
                </a:lnTo>
                <a:lnTo>
                  <a:pt x="25" y="12"/>
                </a:lnTo>
                <a:lnTo>
                  <a:pt x="23" y="14"/>
                </a:lnTo>
                <a:lnTo>
                  <a:pt x="43" y="164"/>
                </a:lnTo>
                <a:lnTo>
                  <a:pt x="2" y="169"/>
                </a:lnTo>
                <a:lnTo>
                  <a:pt x="0" y="173"/>
                </a:lnTo>
                <a:lnTo>
                  <a:pt x="104" y="319"/>
                </a:lnTo>
                <a:lnTo>
                  <a:pt x="108" y="317"/>
                </a:lnTo>
                <a:lnTo>
                  <a:pt x="177" y="146"/>
                </a:lnTo>
                <a:lnTo>
                  <a:pt x="175" y="144"/>
                </a:lnTo>
                <a:lnTo>
                  <a:pt x="135" y="152"/>
                </a:lnTo>
                <a:lnTo>
                  <a:pt x="131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3" name="Freeform 79"/>
          <p:cNvSpPr>
            <a:spLocks/>
          </p:cNvSpPr>
          <p:nvPr/>
        </p:nvSpPr>
        <p:spPr bwMode="auto">
          <a:xfrm>
            <a:off x="2557463" y="2024881"/>
            <a:ext cx="184150" cy="153988"/>
          </a:xfrm>
          <a:custGeom>
            <a:avLst/>
            <a:gdLst>
              <a:gd name="T0" fmla="*/ 33 w 92"/>
              <a:gd name="T1" fmla="*/ 46 h 79"/>
              <a:gd name="T2" fmla="*/ 23 w 92"/>
              <a:gd name="T3" fmla="*/ 58 h 79"/>
              <a:gd name="T4" fmla="*/ 0 w 92"/>
              <a:gd name="T5" fmla="*/ 0 h 79"/>
              <a:gd name="T6" fmla="*/ 60 w 92"/>
              <a:gd name="T7" fmla="*/ 10 h 79"/>
              <a:gd name="T8" fmla="*/ 52 w 92"/>
              <a:gd name="T9" fmla="*/ 23 h 79"/>
              <a:gd name="T10" fmla="*/ 92 w 92"/>
              <a:gd name="T11" fmla="*/ 54 h 79"/>
              <a:gd name="T12" fmla="*/ 75 w 92"/>
              <a:gd name="T13" fmla="*/ 79 h 79"/>
              <a:gd name="T14" fmla="*/ 33 w 92"/>
              <a:gd name="T15" fmla="*/ 46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2" h="79">
                <a:moveTo>
                  <a:pt x="33" y="46"/>
                </a:moveTo>
                <a:lnTo>
                  <a:pt x="23" y="58"/>
                </a:lnTo>
                <a:lnTo>
                  <a:pt x="0" y="0"/>
                </a:lnTo>
                <a:lnTo>
                  <a:pt x="60" y="10"/>
                </a:lnTo>
                <a:lnTo>
                  <a:pt x="52" y="23"/>
                </a:lnTo>
                <a:lnTo>
                  <a:pt x="92" y="54"/>
                </a:lnTo>
                <a:lnTo>
                  <a:pt x="75" y="79"/>
                </a:lnTo>
                <a:lnTo>
                  <a:pt x="33" y="4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4" name="Freeform 80"/>
          <p:cNvSpPr>
            <a:spLocks/>
          </p:cNvSpPr>
          <p:nvPr/>
        </p:nvSpPr>
        <p:spPr bwMode="auto">
          <a:xfrm>
            <a:off x="2552700" y="2021706"/>
            <a:ext cx="192088" cy="161925"/>
          </a:xfrm>
          <a:custGeom>
            <a:avLst/>
            <a:gdLst>
              <a:gd name="T0" fmla="*/ 37 w 96"/>
              <a:gd name="T1" fmla="*/ 46 h 83"/>
              <a:gd name="T2" fmla="*/ 33 w 96"/>
              <a:gd name="T3" fmla="*/ 46 h 83"/>
              <a:gd name="T4" fmla="*/ 25 w 96"/>
              <a:gd name="T5" fmla="*/ 56 h 83"/>
              <a:gd name="T6" fmla="*/ 6 w 96"/>
              <a:gd name="T7" fmla="*/ 4 h 83"/>
              <a:gd name="T8" fmla="*/ 58 w 96"/>
              <a:gd name="T9" fmla="*/ 14 h 83"/>
              <a:gd name="T10" fmla="*/ 52 w 96"/>
              <a:gd name="T11" fmla="*/ 25 h 83"/>
              <a:gd name="T12" fmla="*/ 52 w 96"/>
              <a:gd name="T13" fmla="*/ 27 h 83"/>
              <a:gd name="T14" fmla="*/ 92 w 96"/>
              <a:gd name="T15" fmla="*/ 56 h 83"/>
              <a:gd name="T16" fmla="*/ 77 w 96"/>
              <a:gd name="T17" fmla="*/ 79 h 83"/>
              <a:gd name="T18" fmla="*/ 37 w 96"/>
              <a:gd name="T19" fmla="*/ 46 h 83"/>
              <a:gd name="T20" fmla="*/ 35 w 96"/>
              <a:gd name="T21" fmla="*/ 50 h 83"/>
              <a:gd name="T22" fmla="*/ 75 w 96"/>
              <a:gd name="T23" fmla="*/ 83 h 83"/>
              <a:gd name="T24" fmla="*/ 79 w 96"/>
              <a:gd name="T25" fmla="*/ 83 h 83"/>
              <a:gd name="T26" fmla="*/ 96 w 96"/>
              <a:gd name="T27" fmla="*/ 58 h 83"/>
              <a:gd name="T28" fmla="*/ 96 w 96"/>
              <a:gd name="T29" fmla="*/ 54 h 83"/>
              <a:gd name="T30" fmla="*/ 56 w 96"/>
              <a:gd name="T31" fmla="*/ 25 h 83"/>
              <a:gd name="T32" fmla="*/ 64 w 96"/>
              <a:gd name="T33" fmla="*/ 14 h 83"/>
              <a:gd name="T34" fmla="*/ 62 w 96"/>
              <a:gd name="T35" fmla="*/ 10 h 83"/>
              <a:gd name="T36" fmla="*/ 2 w 96"/>
              <a:gd name="T37" fmla="*/ 0 h 83"/>
              <a:gd name="T38" fmla="*/ 0 w 96"/>
              <a:gd name="T39" fmla="*/ 2 h 83"/>
              <a:gd name="T40" fmla="*/ 23 w 96"/>
              <a:gd name="T41" fmla="*/ 60 h 83"/>
              <a:gd name="T42" fmla="*/ 27 w 96"/>
              <a:gd name="T43" fmla="*/ 62 h 83"/>
              <a:gd name="T44" fmla="*/ 35 w 96"/>
              <a:gd name="T45" fmla="*/ 50 h 83"/>
              <a:gd name="T46" fmla="*/ 37 w 96"/>
              <a:gd name="T47" fmla="*/ 4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6" h="83">
                <a:moveTo>
                  <a:pt x="37" y="46"/>
                </a:moveTo>
                <a:lnTo>
                  <a:pt x="33" y="46"/>
                </a:lnTo>
                <a:lnTo>
                  <a:pt x="25" y="56"/>
                </a:lnTo>
                <a:lnTo>
                  <a:pt x="6" y="4"/>
                </a:lnTo>
                <a:lnTo>
                  <a:pt x="58" y="14"/>
                </a:lnTo>
                <a:lnTo>
                  <a:pt x="52" y="25"/>
                </a:lnTo>
                <a:lnTo>
                  <a:pt x="52" y="27"/>
                </a:lnTo>
                <a:lnTo>
                  <a:pt x="92" y="56"/>
                </a:lnTo>
                <a:lnTo>
                  <a:pt x="77" y="79"/>
                </a:lnTo>
                <a:lnTo>
                  <a:pt x="37" y="46"/>
                </a:lnTo>
                <a:lnTo>
                  <a:pt x="35" y="50"/>
                </a:lnTo>
                <a:lnTo>
                  <a:pt x="75" y="83"/>
                </a:lnTo>
                <a:lnTo>
                  <a:pt x="79" y="83"/>
                </a:lnTo>
                <a:lnTo>
                  <a:pt x="96" y="58"/>
                </a:lnTo>
                <a:lnTo>
                  <a:pt x="96" y="54"/>
                </a:lnTo>
                <a:lnTo>
                  <a:pt x="56" y="25"/>
                </a:lnTo>
                <a:lnTo>
                  <a:pt x="64" y="14"/>
                </a:lnTo>
                <a:lnTo>
                  <a:pt x="62" y="10"/>
                </a:lnTo>
                <a:lnTo>
                  <a:pt x="2" y="0"/>
                </a:lnTo>
                <a:lnTo>
                  <a:pt x="0" y="2"/>
                </a:lnTo>
                <a:lnTo>
                  <a:pt x="23" y="60"/>
                </a:lnTo>
                <a:lnTo>
                  <a:pt x="27" y="62"/>
                </a:lnTo>
                <a:lnTo>
                  <a:pt x="35" y="50"/>
                </a:lnTo>
                <a:lnTo>
                  <a:pt x="37" y="4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5" name="Rectangle 81"/>
          <p:cNvSpPr>
            <a:spLocks noChangeArrowheads="1"/>
          </p:cNvSpPr>
          <p:nvPr/>
        </p:nvSpPr>
        <p:spPr bwMode="auto">
          <a:xfrm>
            <a:off x="2046288" y="1816919"/>
            <a:ext cx="1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endParaRPr lang="en-GB" sz="1600"/>
          </a:p>
        </p:txBody>
      </p:sp>
      <p:sp>
        <p:nvSpPr>
          <p:cNvPr id="76" name="Rectangle 82"/>
          <p:cNvSpPr>
            <a:spLocks noChangeArrowheads="1"/>
          </p:cNvSpPr>
          <p:nvPr/>
        </p:nvSpPr>
        <p:spPr bwMode="auto">
          <a:xfrm>
            <a:off x="2222500" y="1905819"/>
            <a:ext cx="15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endParaRPr lang="en-GB" sz="1600"/>
          </a:p>
        </p:txBody>
      </p:sp>
      <p:sp>
        <p:nvSpPr>
          <p:cNvPr id="77" name="Freeform 83"/>
          <p:cNvSpPr>
            <a:spLocks/>
          </p:cNvSpPr>
          <p:nvPr/>
        </p:nvSpPr>
        <p:spPr bwMode="auto">
          <a:xfrm>
            <a:off x="3213100" y="2720206"/>
            <a:ext cx="300038" cy="163513"/>
          </a:xfrm>
          <a:custGeom>
            <a:avLst/>
            <a:gdLst>
              <a:gd name="T0" fmla="*/ 75 w 150"/>
              <a:gd name="T1" fmla="*/ 21 h 84"/>
              <a:gd name="T2" fmla="*/ 73 w 150"/>
              <a:gd name="T3" fmla="*/ 0 h 84"/>
              <a:gd name="T4" fmla="*/ 150 w 150"/>
              <a:gd name="T5" fmla="*/ 42 h 84"/>
              <a:gd name="T6" fmla="*/ 75 w 150"/>
              <a:gd name="T7" fmla="*/ 84 h 84"/>
              <a:gd name="T8" fmla="*/ 75 w 150"/>
              <a:gd name="T9" fmla="*/ 63 h 84"/>
              <a:gd name="T10" fmla="*/ 2 w 150"/>
              <a:gd name="T11" fmla="*/ 63 h 84"/>
              <a:gd name="T12" fmla="*/ 0 w 150"/>
              <a:gd name="T13" fmla="*/ 21 h 84"/>
              <a:gd name="T14" fmla="*/ 75 w 150"/>
              <a:gd name="T15" fmla="*/ 21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0" h="84">
                <a:moveTo>
                  <a:pt x="75" y="21"/>
                </a:moveTo>
                <a:lnTo>
                  <a:pt x="73" y="0"/>
                </a:lnTo>
                <a:lnTo>
                  <a:pt x="150" y="42"/>
                </a:lnTo>
                <a:lnTo>
                  <a:pt x="75" y="84"/>
                </a:lnTo>
                <a:lnTo>
                  <a:pt x="75" y="63"/>
                </a:lnTo>
                <a:lnTo>
                  <a:pt x="2" y="63"/>
                </a:lnTo>
                <a:lnTo>
                  <a:pt x="0" y="21"/>
                </a:lnTo>
                <a:lnTo>
                  <a:pt x="75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8" name="Freeform 84"/>
          <p:cNvSpPr>
            <a:spLocks/>
          </p:cNvSpPr>
          <p:nvPr/>
        </p:nvSpPr>
        <p:spPr bwMode="auto">
          <a:xfrm>
            <a:off x="3208338" y="2715444"/>
            <a:ext cx="304800" cy="171450"/>
          </a:xfrm>
          <a:custGeom>
            <a:avLst/>
            <a:gdLst>
              <a:gd name="T0" fmla="*/ 77 w 152"/>
              <a:gd name="T1" fmla="*/ 25 h 88"/>
              <a:gd name="T2" fmla="*/ 79 w 152"/>
              <a:gd name="T3" fmla="*/ 23 h 88"/>
              <a:gd name="T4" fmla="*/ 77 w 152"/>
              <a:gd name="T5" fmla="*/ 5 h 88"/>
              <a:gd name="T6" fmla="*/ 148 w 152"/>
              <a:gd name="T7" fmla="*/ 44 h 88"/>
              <a:gd name="T8" fmla="*/ 79 w 152"/>
              <a:gd name="T9" fmla="*/ 82 h 88"/>
              <a:gd name="T10" fmla="*/ 79 w 152"/>
              <a:gd name="T11" fmla="*/ 65 h 88"/>
              <a:gd name="T12" fmla="*/ 77 w 152"/>
              <a:gd name="T13" fmla="*/ 63 h 88"/>
              <a:gd name="T14" fmla="*/ 6 w 152"/>
              <a:gd name="T15" fmla="*/ 63 h 88"/>
              <a:gd name="T16" fmla="*/ 4 w 152"/>
              <a:gd name="T17" fmla="*/ 25 h 88"/>
              <a:gd name="T18" fmla="*/ 77 w 152"/>
              <a:gd name="T19" fmla="*/ 25 h 88"/>
              <a:gd name="T20" fmla="*/ 75 w 152"/>
              <a:gd name="T21" fmla="*/ 21 h 88"/>
              <a:gd name="T22" fmla="*/ 2 w 152"/>
              <a:gd name="T23" fmla="*/ 21 h 88"/>
              <a:gd name="T24" fmla="*/ 0 w 152"/>
              <a:gd name="T25" fmla="*/ 23 h 88"/>
              <a:gd name="T26" fmla="*/ 2 w 152"/>
              <a:gd name="T27" fmla="*/ 65 h 88"/>
              <a:gd name="T28" fmla="*/ 4 w 152"/>
              <a:gd name="T29" fmla="*/ 67 h 88"/>
              <a:gd name="T30" fmla="*/ 75 w 152"/>
              <a:gd name="T31" fmla="*/ 67 h 88"/>
              <a:gd name="T32" fmla="*/ 75 w 152"/>
              <a:gd name="T33" fmla="*/ 86 h 88"/>
              <a:gd name="T34" fmla="*/ 77 w 152"/>
              <a:gd name="T35" fmla="*/ 88 h 88"/>
              <a:gd name="T36" fmla="*/ 152 w 152"/>
              <a:gd name="T37" fmla="*/ 46 h 88"/>
              <a:gd name="T38" fmla="*/ 152 w 152"/>
              <a:gd name="T39" fmla="*/ 42 h 88"/>
              <a:gd name="T40" fmla="*/ 75 w 152"/>
              <a:gd name="T41" fmla="*/ 0 h 88"/>
              <a:gd name="T42" fmla="*/ 73 w 152"/>
              <a:gd name="T43" fmla="*/ 2 h 88"/>
              <a:gd name="T44" fmla="*/ 75 w 152"/>
              <a:gd name="T45" fmla="*/ 21 h 88"/>
              <a:gd name="T46" fmla="*/ 77 w 152"/>
              <a:gd name="T47" fmla="*/ 2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52" h="88">
                <a:moveTo>
                  <a:pt x="77" y="25"/>
                </a:moveTo>
                <a:lnTo>
                  <a:pt x="79" y="23"/>
                </a:lnTo>
                <a:lnTo>
                  <a:pt x="77" y="5"/>
                </a:lnTo>
                <a:lnTo>
                  <a:pt x="148" y="44"/>
                </a:lnTo>
                <a:lnTo>
                  <a:pt x="79" y="82"/>
                </a:lnTo>
                <a:lnTo>
                  <a:pt x="79" y="65"/>
                </a:lnTo>
                <a:lnTo>
                  <a:pt x="77" y="63"/>
                </a:lnTo>
                <a:lnTo>
                  <a:pt x="6" y="63"/>
                </a:lnTo>
                <a:lnTo>
                  <a:pt x="4" y="25"/>
                </a:lnTo>
                <a:lnTo>
                  <a:pt x="77" y="25"/>
                </a:lnTo>
                <a:lnTo>
                  <a:pt x="75" y="21"/>
                </a:lnTo>
                <a:lnTo>
                  <a:pt x="2" y="21"/>
                </a:lnTo>
                <a:lnTo>
                  <a:pt x="0" y="23"/>
                </a:lnTo>
                <a:lnTo>
                  <a:pt x="2" y="65"/>
                </a:lnTo>
                <a:lnTo>
                  <a:pt x="4" y="67"/>
                </a:lnTo>
                <a:lnTo>
                  <a:pt x="75" y="67"/>
                </a:lnTo>
                <a:lnTo>
                  <a:pt x="75" y="86"/>
                </a:lnTo>
                <a:lnTo>
                  <a:pt x="77" y="88"/>
                </a:lnTo>
                <a:lnTo>
                  <a:pt x="152" y="46"/>
                </a:lnTo>
                <a:lnTo>
                  <a:pt x="152" y="42"/>
                </a:lnTo>
                <a:lnTo>
                  <a:pt x="75" y="0"/>
                </a:lnTo>
                <a:lnTo>
                  <a:pt x="73" y="2"/>
                </a:lnTo>
                <a:lnTo>
                  <a:pt x="75" y="21"/>
                </a:lnTo>
                <a:lnTo>
                  <a:pt x="77" y="2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" name="Freeform 85"/>
          <p:cNvSpPr>
            <a:spLocks/>
          </p:cNvSpPr>
          <p:nvPr/>
        </p:nvSpPr>
        <p:spPr bwMode="auto">
          <a:xfrm>
            <a:off x="1579563" y="2407469"/>
            <a:ext cx="1627187" cy="358775"/>
          </a:xfrm>
          <a:custGeom>
            <a:avLst/>
            <a:gdLst>
              <a:gd name="T0" fmla="*/ 813 w 813"/>
              <a:gd name="T1" fmla="*/ 71 h 184"/>
              <a:gd name="T2" fmla="*/ 811 w 813"/>
              <a:gd name="T3" fmla="*/ 73 h 184"/>
              <a:gd name="T4" fmla="*/ 803 w 813"/>
              <a:gd name="T5" fmla="*/ 75 h 184"/>
              <a:gd name="T6" fmla="*/ 791 w 813"/>
              <a:gd name="T7" fmla="*/ 81 h 184"/>
              <a:gd name="T8" fmla="*/ 778 w 813"/>
              <a:gd name="T9" fmla="*/ 88 h 184"/>
              <a:gd name="T10" fmla="*/ 759 w 813"/>
              <a:gd name="T11" fmla="*/ 96 h 184"/>
              <a:gd name="T12" fmla="*/ 738 w 813"/>
              <a:gd name="T13" fmla="*/ 104 h 184"/>
              <a:gd name="T14" fmla="*/ 686 w 813"/>
              <a:gd name="T15" fmla="*/ 125 h 184"/>
              <a:gd name="T16" fmla="*/ 628 w 813"/>
              <a:gd name="T17" fmla="*/ 144 h 184"/>
              <a:gd name="T18" fmla="*/ 563 w 813"/>
              <a:gd name="T19" fmla="*/ 163 h 184"/>
              <a:gd name="T20" fmla="*/ 496 w 813"/>
              <a:gd name="T21" fmla="*/ 177 h 184"/>
              <a:gd name="T22" fmla="*/ 430 w 813"/>
              <a:gd name="T23" fmla="*/ 184 h 184"/>
              <a:gd name="T24" fmla="*/ 388 w 813"/>
              <a:gd name="T25" fmla="*/ 184 h 184"/>
              <a:gd name="T26" fmla="*/ 369 w 813"/>
              <a:gd name="T27" fmla="*/ 183 h 184"/>
              <a:gd name="T28" fmla="*/ 348 w 813"/>
              <a:gd name="T29" fmla="*/ 183 h 184"/>
              <a:gd name="T30" fmla="*/ 294 w 813"/>
              <a:gd name="T31" fmla="*/ 179 h 184"/>
              <a:gd name="T32" fmla="*/ 231 w 813"/>
              <a:gd name="T33" fmla="*/ 175 h 184"/>
              <a:gd name="T34" fmla="*/ 162 w 813"/>
              <a:gd name="T35" fmla="*/ 167 h 184"/>
              <a:gd name="T36" fmla="*/ 85 w 813"/>
              <a:gd name="T37" fmla="*/ 160 h 184"/>
              <a:gd name="T38" fmla="*/ 4 w 813"/>
              <a:gd name="T39" fmla="*/ 150 h 184"/>
              <a:gd name="T40" fmla="*/ 8 w 813"/>
              <a:gd name="T41" fmla="*/ 146 h 184"/>
              <a:gd name="T42" fmla="*/ 10 w 813"/>
              <a:gd name="T43" fmla="*/ 136 h 184"/>
              <a:gd name="T44" fmla="*/ 8 w 813"/>
              <a:gd name="T45" fmla="*/ 131 h 184"/>
              <a:gd name="T46" fmla="*/ 4 w 813"/>
              <a:gd name="T47" fmla="*/ 125 h 184"/>
              <a:gd name="T48" fmla="*/ 2 w 813"/>
              <a:gd name="T49" fmla="*/ 117 h 184"/>
              <a:gd name="T50" fmla="*/ 0 w 813"/>
              <a:gd name="T51" fmla="*/ 108 h 184"/>
              <a:gd name="T52" fmla="*/ 8 w 813"/>
              <a:gd name="T53" fmla="*/ 92 h 184"/>
              <a:gd name="T54" fmla="*/ 6 w 813"/>
              <a:gd name="T55" fmla="*/ 85 h 184"/>
              <a:gd name="T56" fmla="*/ 2 w 813"/>
              <a:gd name="T57" fmla="*/ 77 h 184"/>
              <a:gd name="T58" fmla="*/ 4 w 813"/>
              <a:gd name="T59" fmla="*/ 64 h 184"/>
              <a:gd name="T60" fmla="*/ 131 w 813"/>
              <a:gd name="T61" fmla="*/ 87 h 184"/>
              <a:gd name="T62" fmla="*/ 190 w 813"/>
              <a:gd name="T63" fmla="*/ 96 h 184"/>
              <a:gd name="T64" fmla="*/ 248 w 813"/>
              <a:gd name="T65" fmla="*/ 102 h 184"/>
              <a:gd name="T66" fmla="*/ 302 w 813"/>
              <a:gd name="T67" fmla="*/ 106 h 184"/>
              <a:gd name="T68" fmla="*/ 350 w 813"/>
              <a:gd name="T69" fmla="*/ 108 h 184"/>
              <a:gd name="T70" fmla="*/ 392 w 813"/>
              <a:gd name="T71" fmla="*/ 108 h 184"/>
              <a:gd name="T72" fmla="*/ 427 w 813"/>
              <a:gd name="T73" fmla="*/ 104 h 184"/>
              <a:gd name="T74" fmla="*/ 465 w 813"/>
              <a:gd name="T75" fmla="*/ 98 h 184"/>
              <a:gd name="T76" fmla="*/ 507 w 813"/>
              <a:gd name="T77" fmla="*/ 88 h 184"/>
              <a:gd name="T78" fmla="*/ 594 w 813"/>
              <a:gd name="T79" fmla="*/ 64 h 184"/>
              <a:gd name="T80" fmla="*/ 676 w 813"/>
              <a:gd name="T81" fmla="*/ 35 h 184"/>
              <a:gd name="T82" fmla="*/ 713 w 813"/>
              <a:gd name="T83" fmla="*/ 17 h 184"/>
              <a:gd name="T84" fmla="*/ 747 w 813"/>
              <a:gd name="T85" fmla="*/ 0 h 184"/>
              <a:gd name="T86" fmla="*/ 813 w 813"/>
              <a:gd name="T87" fmla="*/ 71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13" h="184">
                <a:moveTo>
                  <a:pt x="813" y="71"/>
                </a:moveTo>
                <a:lnTo>
                  <a:pt x="811" y="73"/>
                </a:lnTo>
                <a:lnTo>
                  <a:pt x="803" y="75"/>
                </a:lnTo>
                <a:lnTo>
                  <a:pt x="791" y="81"/>
                </a:lnTo>
                <a:lnTo>
                  <a:pt x="778" y="88"/>
                </a:lnTo>
                <a:lnTo>
                  <a:pt x="759" y="96"/>
                </a:lnTo>
                <a:lnTo>
                  <a:pt x="738" y="104"/>
                </a:lnTo>
                <a:lnTo>
                  <a:pt x="686" y="125"/>
                </a:lnTo>
                <a:lnTo>
                  <a:pt x="628" y="144"/>
                </a:lnTo>
                <a:lnTo>
                  <a:pt x="563" y="163"/>
                </a:lnTo>
                <a:lnTo>
                  <a:pt x="496" y="177"/>
                </a:lnTo>
                <a:lnTo>
                  <a:pt x="430" y="184"/>
                </a:lnTo>
                <a:lnTo>
                  <a:pt x="388" y="184"/>
                </a:lnTo>
                <a:lnTo>
                  <a:pt x="369" y="183"/>
                </a:lnTo>
                <a:lnTo>
                  <a:pt x="348" y="183"/>
                </a:lnTo>
                <a:lnTo>
                  <a:pt x="294" y="179"/>
                </a:lnTo>
                <a:lnTo>
                  <a:pt x="231" y="175"/>
                </a:lnTo>
                <a:lnTo>
                  <a:pt x="162" y="167"/>
                </a:lnTo>
                <a:lnTo>
                  <a:pt x="85" y="160"/>
                </a:lnTo>
                <a:lnTo>
                  <a:pt x="4" y="150"/>
                </a:lnTo>
                <a:lnTo>
                  <a:pt x="8" y="146"/>
                </a:lnTo>
                <a:lnTo>
                  <a:pt x="10" y="136"/>
                </a:lnTo>
                <a:lnTo>
                  <a:pt x="8" y="131"/>
                </a:lnTo>
                <a:lnTo>
                  <a:pt x="4" y="125"/>
                </a:lnTo>
                <a:lnTo>
                  <a:pt x="2" y="117"/>
                </a:lnTo>
                <a:lnTo>
                  <a:pt x="0" y="108"/>
                </a:lnTo>
                <a:lnTo>
                  <a:pt x="8" y="92"/>
                </a:lnTo>
                <a:lnTo>
                  <a:pt x="6" y="85"/>
                </a:lnTo>
                <a:lnTo>
                  <a:pt x="2" y="77"/>
                </a:lnTo>
                <a:lnTo>
                  <a:pt x="4" y="64"/>
                </a:lnTo>
                <a:lnTo>
                  <a:pt x="131" y="87"/>
                </a:lnTo>
                <a:lnTo>
                  <a:pt x="190" y="96"/>
                </a:lnTo>
                <a:lnTo>
                  <a:pt x="248" y="102"/>
                </a:lnTo>
                <a:lnTo>
                  <a:pt x="302" y="106"/>
                </a:lnTo>
                <a:lnTo>
                  <a:pt x="350" y="108"/>
                </a:lnTo>
                <a:lnTo>
                  <a:pt x="392" y="108"/>
                </a:lnTo>
                <a:lnTo>
                  <a:pt x="427" y="104"/>
                </a:lnTo>
                <a:lnTo>
                  <a:pt x="465" y="98"/>
                </a:lnTo>
                <a:lnTo>
                  <a:pt x="507" y="88"/>
                </a:lnTo>
                <a:lnTo>
                  <a:pt x="594" y="64"/>
                </a:lnTo>
                <a:lnTo>
                  <a:pt x="676" y="35"/>
                </a:lnTo>
                <a:lnTo>
                  <a:pt x="713" y="17"/>
                </a:lnTo>
                <a:lnTo>
                  <a:pt x="747" y="0"/>
                </a:lnTo>
                <a:lnTo>
                  <a:pt x="813" y="71"/>
                </a:lnTo>
                <a:close/>
              </a:path>
            </a:pathLst>
          </a:custGeom>
          <a:solidFill>
            <a:srgbClr val="FFA2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0" name="Freeform 86"/>
          <p:cNvSpPr>
            <a:spLocks/>
          </p:cNvSpPr>
          <p:nvPr/>
        </p:nvSpPr>
        <p:spPr bwMode="auto">
          <a:xfrm>
            <a:off x="1571625" y="2399531"/>
            <a:ext cx="1641475" cy="374650"/>
          </a:xfrm>
          <a:custGeom>
            <a:avLst/>
            <a:gdLst>
              <a:gd name="T0" fmla="*/ 813 w 820"/>
              <a:gd name="T1" fmla="*/ 73 h 192"/>
              <a:gd name="T2" fmla="*/ 794 w 820"/>
              <a:gd name="T3" fmla="*/ 81 h 192"/>
              <a:gd name="T4" fmla="*/ 761 w 820"/>
              <a:gd name="T5" fmla="*/ 96 h 192"/>
              <a:gd name="T6" fmla="*/ 688 w 820"/>
              <a:gd name="T7" fmla="*/ 125 h 192"/>
              <a:gd name="T8" fmla="*/ 567 w 820"/>
              <a:gd name="T9" fmla="*/ 164 h 192"/>
              <a:gd name="T10" fmla="*/ 434 w 820"/>
              <a:gd name="T11" fmla="*/ 185 h 192"/>
              <a:gd name="T12" fmla="*/ 373 w 820"/>
              <a:gd name="T13" fmla="*/ 183 h 192"/>
              <a:gd name="T14" fmla="*/ 298 w 820"/>
              <a:gd name="T15" fmla="*/ 179 h 192"/>
              <a:gd name="T16" fmla="*/ 166 w 820"/>
              <a:gd name="T17" fmla="*/ 167 h 192"/>
              <a:gd name="T18" fmla="*/ 10 w 820"/>
              <a:gd name="T19" fmla="*/ 154 h 192"/>
              <a:gd name="T20" fmla="*/ 16 w 820"/>
              <a:gd name="T21" fmla="*/ 152 h 192"/>
              <a:gd name="T22" fmla="*/ 18 w 820"/>
              <a:gd name="T23" fmla="*/ 140 h 192"/>
              <a:gd name="T24" fmla="*/ 16 w 820"/>
              <a:gd name="T25" fmla="*/ 133 h 192"/>
              <a:gd name="T26" fmla="*/ 10 w 820"/>
              <a:gd name="T27" fmla="*/ 121 h 192"/>
              <a:gd name="T28" fmla="*/ 16 w 820"/>
              <a:gd name="T29" fmla="*/ 98 h 192"/>
              <a:gd name="T30" fmla="*/ 14 w 820"/>
              <a:gd name="T31" fmla="*/ 87 h 192"/>
              <a:gd name="T32" fmla="*/ 12 w 820"/>
              <a:gd name="T33" fmla="*/ 71 h 192"/>
              <a:gd name="T34" fmla="*/ 194 w 820"/>
              <a:gd name="T35" fmla="*/ 104 h 192"/>
              <a:gd name="T36" fmla="*/ 306 w 820"/>
              <a:gd name="T37" fmla="*/ 114 h 192"/>
              <a:gd name="T38" fmla="*/ 396 w 820"/>
              <a:gd name="T39" fmla="*/ 116 h 192"/>
              <a:gd name="T40" fmla="*/ 469 w 820"/>
              <a:gd name="T41" fmla="*/ 106 h 192"/>
              <a:gd name="T42" fmla="*/ 600 w 820"/>
              <a:gd name="T43" fmla="*/ 71 h 192"/>
              <a:gd name="T44" fmla="*/ 719 w 820"/>
              <a:gd name="T45" fmla="*/ 25 h 192"/>
              <a:gd name="T46" fmla="*/ 815 w 820"/>
              <a:gd name="T47" fmla="*/ 75 h 192"/>
              <a:gd name="T48" fmla="*/ 753 w 820"/>
              <a:gd name="T49" fmla="*/ 2 h 192"/>
              <a:gd name="T50" fmla="*/ 749 w 820"/>
              <a:gd name="T51" fmla="*/ 0 h 192"/>
              <a:gd name="T52" fmla="*/ 678 w 820"/>
              <a:gd name="T53" fmla="*/ 35 h 192"/>
              <a:gd name="T54" fmla="*/ 511 w 820"/>
              <a:gd name="T55" fmla="*/ 89 h 192"/>
              <a:gd name="T56" fmla="*/ 431 w 820"/>
              <a:gd name="T57" fmla="*/ 104 h 192"/>
              <a:gd name="T58" fmla="*/ 354 w 820"/>
              <a:gd name="T59" fmla="*/ 108 h 192"/>
              <a:gd name="T60" fmla="*/ 252 w 820"/>
              <a:gd name="T61" fmla="*/ 102 h 192"/>
              <a:gd name="T62" fmla="*/ 135 w 820"/>
              <a:gd name="T63" fmla="*/ 87 h 192"/>
              <a:gd name="T64" fmla="*/ 6 w 820"/>
              <a:gd name="T65" fmla="*/ 64 h 192"/>
              <a:gd name="T66" fmla="*/ 4 w 820"/>
              <a:gd name="T67" fmla="*/ 68 h 192"/>
              <a:gd name="T68" fmla="*/ 2 w 820"/>
              <a:gd name="T69" fmla="*/ 83 h 192"/>
              <a:gd name="T70" fmla="*/ 8 w 820"/>
              <a:gd name="T71" fmla="*/ 96 h 192"/>
              <a:gd name="T72" fmla="*/ 0 w 820"/>
              <a:gd name="T73" fmla="*/ 112 h 192"/>
              <a:gd name="T74" fmla="*/ 4 w 820"/>
              <a:gd name="T75" fmla="*/ 129 h 192"/>
              <a:gd name="T76" fmla="*/ 8 w 820"/>
              <a:gd name="T77" fmla="*/ 137 h 192"/>
              <a:gd name="T78" fmla="*/ 8 w 820"/>
              <a:gd name="T79" fmla="*/ 148 h 192"/>
              <a:gd name="T80" fmla="*/ 4 w 820"/>
              <a:gd name="T81" fmla="*/ 152 h 192"/>
              <a:gd name="T82" fmla="*/ 6 w 820"/>
              <a:gd name="T83" fmla="*/ 158 h 192"/>
              <a:gd name="T84" fmla="*/ 89 w 820"/>
              <a:gd name="T85" fmla="*/ 167 h 192"/>
              <a:gd name="T86" fmla="*/ 235 w 820"/>
              <a:gd name="T87" fmla="*/ 183 h 192"/>
              <a:gd name="T88" fmla="*/ 352 w 820"/>
              <a:gd name="T89" fmla="*/ 190 h 192"/>
              <a:gd name="T90" fmla="*/ 392 w 820"/>
              <a:gd name="T91" fmla="*/ 192 h 192"/>
              <a:gd name="T92" fmla="*/ 500 w 820"/>
              <a:gd name="T93" fmla="*/ 185 h 192"/>
              <a:gd name="T94" fmla="*/ 634 w 820"/>
              <a:gd name="T95" fmla="*/ 152 h 192"/>
              <a:gd name="T96" fmla="*/ 744 w 820"/>
              <a:gd name="T97" fmla="*/ 112 h 192"/>
              <a:gd name="T98" fmla="*/ 784 w 820"/>
              <a:gd name="T99" fmla="*/ 96 h 192"/>
              <a:gd name="T100" fmla="*/ 809 w 820"/>
              <a:gd name="T101" fmla="*/ 83 h 192"/>
              <a:gd name="T102" fmla="*/ 817 w 820"/>
              <a:gd name="T103" fmla="*/ 81 h 192"/>
              <a:gd name="T104" fmla="*/ 818 w 820"/>
              <a:gd name="T105" fmla="*/ 77 h 192"/>
              <a:gd name="T106" fmla="*/ 820 w 820"/>
              <a:gd name="T107" fmla="*/ 73 h 192"/>
              <a:gd name="T108" fmla="*/ 815 w 820"/>
              <a:gd name="T109" fmla="*/ 7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20" h="192">
                <a:moveTo>
                  <a:pt x="815" y="75"/>
                </a:moveTo>
                <a:lnTo>
                  <a:pt x="813" y="73"/>
                </a:lnTo>
                <a:lnTo>
                  <a:pt x="805" y="75"/>
                </a:lnTo>
                <a:lnTo>
                  <a:pt x="794" y="81"/>
                </a:lnTo>
                <a:lnTo>
                  <a:pt x="780" y="89"/>
                </a:lnTo>
                <a:lnTo>
                  <a:pt x="761" y="96"/>
                </a:lnTo>
                <a:lnTo>
                  <a:pt x="740" y="104"/>
                </a:lnTo>
                <a:lnTo>
                  <a:pt x="688" y="125"/>
                </a:lnTo>
                <a:lnTo>
                  <a:pt x="630" y="144"/>
                </a:lnTo>
                <a:lnTo>
                  <a:pt x="567" y="164"/>
                </a:lnTo>
                <a:lnTo>
                  <a:pt x="500" y="177"/>
                </a:lnTo>
                <a:lnTo>
                  <a:pt x="434" y="185"/>
                </a:lnTo>
                <a:lnTo>
                  <a:pt x="392" y="185"/>
                </a:lnTo>
                <a:lnTo>
                  <a:pt x="373" y="183"/>
                </a:lnTo>
                <a:lnTo>
                  <a:pt x="352" y="183"/>
                </a:lnTo>
                <a:lnTo>
                  <a:pt x="298" y="179"/>
                </a:lnTo>
                <a:lnTo>
                  <a:pt x="235" y="175"/>
                </a:lnTo>
                <a:lnTo>
                  <a:pt x="166" y="167"/>
                </a:lnTo>
                <a:lnTo>
                  <a:pt x="89" y="160"/>
                </a:lnTo>
                <a:lnTo>
                  <a:pt x="10" y="154"/>
                </a:lnTo>
                <a:lnTo>
                  <a:pt x="14" y="152"/>
                </a:lnTo>
                <a:lnTo>
                  <a:pt x="16" y="152"/>
                </a:lnTo>
                <a:lnTo>
                  <a:pt x="16" y="150"/>
                </a:lnTo>
                <a:lnTo>
                  <a:pt x="18" y="140"/>
                </a:lnTo>
                <a:lnTo>
                  <a:pt x="18" y="139"/>
                </a:lnTo>
                <a:lnTo>
                  <a:pt x="16" y="133"/>
                </a:lnTo>
                <a:lnTo>
                  <a:pt x="12" y="127"/>
                </a:lnTo>
                <a:lnTo>
                  <a:pt x="10" y="121"/>
                </a:lnTo>
                <a:lnTo>
                  <a:pt x="8" y="112"/>
                </a:lnTo>
                <a:lnTo>
                  <a:pt x="16" y="98"/>
                </a:lnTo>
                <a:lnTo>
                  <a:pt x="16" y="96"/>
                </a:lnTo>
                <a:lnTo>
                  <a:pt x="14" y="87"/>
                </a:lnTo>
                <a:lnTo>
                  <a:pt x="10" y="81"/>
                </a:lnTo>
                <a:lnTo>
                  <a:pt x="12" y="71"/>
                </a:lnTo>
                <a:lnTo>
                  <a:pt x="135" y="94"/>
                </a:lnTo>
                <a:lnTo>
                  <a:pt x="194" y="104"/>
                </a:lnTo>
                <a:lnTo>
                  <a:pt x="252" y="110"/>
                </a:lnTo>
                <a:lnTo>
                  <a:pt x="306" y="114"/>
                </a:lnTo>
                <a:lnTo>
                  <a:pt x="354" y="116"/>
                </a:lnTo>
                <a:lnTo>
                  <a:pt x="396" y="116"/>
                </a:lnTo>
                <a:lnTo>
                  <a:pt x="431" y="112"/>
                </a:lnTo>
                <a:lnTo>
                  <a:pt x="469" y="106"/>
                </a:lnTo>
                <a:lnTo>
                  <a:pt x="513" y="96"/>
                </a:lnTo>
                <a:lnTo>
                  <a:pt x="600" y="71"/>
                </a:lnTo>
                <a:lnTo>
                  <a:pt x="682" y="43"/>
                </a:lnTo>
                <a:lnTo>
                  <a:pt x="719" y="25"/>
                </a:lnTo>
                <a:lnTo>
                  <a:pt x="751" y="8"/>
                </a:lnTo>
                <a:lnTo>
                  <a:pt x="815" y="75"/>
                </a:lnTo>
                <a:lnTo>
                  <a:pt x="818" y="73"/>
                </a:lnTo>
                <a:lnTo>
                  <a:pt x="753" y="2"/>
                </a:lnTo>
                <a:lnTo>
                  <a:pt x="753" y="0"/>
                </a:lnTo>
                <a:lnTo>
                  <a:pt x="749" y="0"/>
                </a:lnTo>
                <a:lnTo>
                  <a:pt x="715" y="18"/>
                </a:lnTo>
                <a:lnTo>
                  <a:pt x="678" y="35"/>
                </a:lnTo>
                <a:lnTo>
                  <a:pt x="596" y="64"/>
                </a:lnTo>
                <a:lnTo>
                  <a:pt x="511" y="89"/>
                </a:lnTo>
                <a:lnTo>
                  <a:pt x="469" y="98"/>
                </a:lnTo>
                <a:lnTo>
                  <a:pt x="431" y="104"/>
                </a:lnTo>
                <a:lnTo>
                  <a:pt x="396" y="108"/>
                </a:lnTo>
                <a:lnTo>
                  <a:pt x="354" y="108"/>
                </a:lnTo>
                <a:lnTo>
                  <a:pt x="306" y="106"/>
                </a:lnTo>
                <a:lnTo>
                  <a:pt x="252" y="102"/>
                </a:lnTo>
                <a:lnTo>
                  <a:pt x="194" y="96"/>
                </a:lnTo>
                <a:lnTo>
                  <a:pt x="135" y="87"/>
                </a:lnTo>
                <a:lnTo>
                  <a:pt x="8" y="64"/>
                </a:lnTo>
                <a:lnTo>
                  <a:pt x="6" y="64"/>
                </a:lnTo>
                <a:lnTo>
                  <a:pt x="4" y="66"/>
                </a:lnTo>
                <a:lnTo>
                  <a:pt x="4" y="68"/>
                </a:lnTo>
                <a:lnTo>
                  <a:pt x="2" y="81"/>
                </a:lnTo>
                <a:lnTo>
                  <a:pt x="2" y="83"/>
                </a:lnTo>
                <a:lnTo>
                  <a:pt x="6" y="91"/>
                </a:lnTo>
                <a:lnTo>
                  <a:pt x="8" y="96"/>
                </a:lnTo>
                <a:lnTo>
                  <a:pt x="0" y="110"/>
                </a:lnTo>
                <a:lnTo>
                  <a:pt x="0" y="112"/>
                </a:lnTo>
                <a:lnTo>
                  <a:pt x="2" y="121"/>
                </a:lnTo>
                <a:lnTo>
                  <a:pt x="4" y="129"/>
                </a:lnTo>
                <a:lnTo>
                  <a:pt x="4" y="131"/>
                </a:lnTo>
                <a:lnTo>
                  <a:pt x="8" y="137"/>
                </a:lnTo>
                <a:lnTo>
                  <a:pt x="10" y="140"/>
                </a:lnTo>
                <a:lnTo>
                  <a:pt x="8" y="148"/>
                </a:lnTo>
                <a:lnTo>
                  <a:pt x="6" y="152"/>
                </a:lnTo>
                <a:lnTo>
                  <a:pt x="4" y="152"/>
                </a:lnTo>
                <a:lnTo>
                  <a:pt x="4" y="156"/>
                </a:lnTo>
                <a:lnTo>
                  <a:pt x="6" y="158"/>
                </a:lnTo>
                <a:lnTo>
                  <a:pt x="8" y="158"/>
                </a:lnTo>
                <a:lnTo>
                  <a:pt x="89" y="167"/>
                </a:lnTo>
                <a:lnTo>
                  <a:pt x="166" y="175"/>
                </a:lnTo>
                <a:lnTo>
                  <a:pt x="235" y="183"/>
                </a:lnTo>
                <a:lnTo>
                  <a:pt x="298" y="187"/>
                </a:lnTo>
                <a:lnTo>
                  <a:pt x="352" y="190"/>
                </a:lnTo>
                <a:lnTo>
                  <a:pt x="373" y="190"/>
                </a:lnTo>
                <a:lnTo>
                  <a:pt x="392" y="192"/>
                </a:lnTo>
                <a:lnTo>
                  <a:pt x="434" y="192"/>
                </a:lnTo>
                <a:lnTo>
                  <a:pt x="500" y="185"/>
                </a:lnTo>
                <a:lnTo>
                  <a:pt x="567" y="171"/>
                </a:lnTo>
                <a:lnTo>
                  <a:pt x="634" y="152"/>
                </a:lnTo>
                <a:lnTo>
                  <a:pt x="692" y="133"/>
                </a:lnTo>
                <a:lnTo>
                  <a:pt x="744" y="112"/>
                </a:lnTo>
                <a:lnTo>
                  <a:pt x="765" y="104"/>
                </a:lnTo>
                <a:lnTo>
                  <a:pt x="784" y="96"/>
                </a:lnTo>
                <a:lnTo>
                  <a:pt x="797" y="89"/>
                </a:lnTo>
                <a:lnTo>
                  <a:pt x="809" y="83"/>
                </a:lnTo>
                <a:lnTo>
                  <a:pt x="815" y="81"/>
                </a:lnTo>
                <a:lnTo>
                  <a:pt x="817" y="81"/>
                </a:lnTo>
                <a:lnTo>
                  <a:pt x="817" y="79"/>
                </a:lnTo>
                <a:lnTo>
                  <a:pt x="818" y="77"/>
                </a:lnTo>
                <a:lnTo>
                  <a:pt x="820" y="77"/>
                </a:lnTo>
                <a:lnTo>
                  <a:pt x="820" y="73"/>
                </a:lnTo>
                <a:lnTo>
                  <a:pt x="818" y="73"/>
                </a:lnTo>
                <a:lnTo>
                  <a:pt x="815" y="7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1" name="Freeform 87"/>
          <p:cNvSpPr>
            <a:spLocks/>
          </p:cNvSpPr>
          <p:nvPr/>
        </p:nvSpPr>
        <p:spPr bwMode="auto">
          <a:xfrm>
            <a:off x="1589088" y="2512244"/>
            <a:ext cx="1617662" cy="254000"/>
          </a:xfrm>
          <a:custGeom>
            <a:avLst/>
            <a:gdLst>
              <a:gd name="T0" fmla="*/ 809 w 809"/>
              <a:gd name="T1" fmla="*/ 17 h 130"/>
              <a:gd name="T2" fmla="*/ 807 w 809"/>
              <a:gd name="T3" fmla="*/ 19 h 130"/>
              <a:gd name="T4" fmla="*/ 799 w 809"/>
              <a:gd name="T5" fmla="*/ 21 h 130"/>
              <a:gd name="T6" fmla="*/ 787 w 809"/>
              <a:gd name="T7" fmla="*/ 27 h 130"/>
              <a:gd name="T8" fmla="*/ 774 w 809"/>
              <a:gd name="T9" fmla="*/ 34 h 130"/>
              <a:gd name="T10" fmla="*/ 755 w 809"/>
              <a:gd name="T11" fmla="*/ 42 h 130"/>
              <a:gd name="T12" fmla="*/ 734 w 809"/>
              <a:gd name="T13" fmla="*/ 50 h 130"/>
              <a:gd name="T14" fmla="*/ 682 w 809"/>
              <a:gd name="T15" fmla="*/ 71 h 130"/>
              <a:gd name="T16" fmla="*/ 624 w 809"/>
              <a:gd name="T17" fmla="*/ 90 h 130"/>
              <a:gd name="T18" fmla="*/ 559 w 809"/>
              <a:gd name="T19" fmla="*/ 109 h 130"/>
              <a:gd name="T20" fmla="*/ 492 w 809"/>
              <a:gd name="T21" fmla="*/ 123 h 130"/>
              <a:gd name="T22" fmla="*/ 426 w 809"/>
              <a:gd name="T23" fmla="*/ 130 h 130"/>
              <a:gd name="T24" fmla="*/ 384 w 809"/>
              <a:gd name="T25" fmla="*/ 130 h 130"/>
              <a:gd name="T26" fmla="*/ 365 w 809"/>
              <a:gd name="T27" fmla="*/ 129 h 130"/>
              <a:gd name="T28" fmla="*/ 344 w 809"/>
              <a:gd name="T29" fmla="*/ 129 h 130"/>
              <a:gd name="T30" fmla="*/ 290 w 809"/>
              <a:gd name="T31" fmla="*/ 125 h 130"/>
              <a:gd name="T32" fmla="*/ 227 w 809"/>
              <a:gd name="T33" fmla="*/ 121 h 130"/>
              <a:gd name="T34" fmla="*/ 158 w 809"/>
              <a:gd name="T35" fmla="*/ 113 h 130"/>
              <a:gd name="T36" fmla="*/ 81 w 809"/>
              <a:gd name="T37" fmla="*/ 106 h 130"/>
              <a:gd name="T38" fmla="*/ 0 w 809"/>
              <a:gd name="T39" fmla="*/ 96 h 130"/>
              <a:gd name="T40" fmla="*/ 4 w 809"/>
              <a:gd name="T41" fmla="*/ 92 h 130"/>
              <a:gd name="T42" fmla="*/ 6 w 809"/>
              <a:gd name="T43" fmla="*/ 82 h 130"/>
              <a:gd name="T44" fmla="*/ 4 w 809"/>
              <a:gd name="T45" fmla="*/ 75 h 130"/>
              <a:gd name="T46" fmla="*/ 0 w 809"/>
              <a:gd name="T47" fmla="*/ 67 h 130"/>
              <a:gd name="T48" fmla="*/ 44 w 809"/>
              <a:gd name="T49" fmla="*/ 73 h 130"/>
              <a:gd name="T50" fmla="*/ 83 w 809"/>
              <a:gd name="T51" fmla="*/ 77 h 130"/>
              <a:gd name="T52" fmla="*/ 115 w 809"/>
              <a:gd name="T53" fmla="*/ 82 h 130"/>
              <a:gd name="T54" fmla="*/ 142 w 809"/>
              <a:gd name="T55" fmla="*/ 86 h 130"/>
              <a:gd name="T56" fmla="*/ 163 w 809"/>
              <a:gd name="T57" fmla="*/ 88 h 130"/>
              <a:gd name="T58" fmla="*/ 185 w 809"/>
              <a:gd name="T59" fmla="*/ 92 h 130"/>
              <a:gd name="T60" fmla="*/ 217 w 809"/>
              <a:gd name="T61" fmla="*/ 98 h 130"/>
              <a:gd name="T62" fmla="*/ 250 w 809"/>
              <a:gd name="T63" fmla="*/ 102 h 130"/>
              <a:gd name="T64" fmla="*/ 290 w 809"/>
              <a:gd name="T65" fmla="*/ 104 h 130"/>
              <a:gd name="T66" fmla="*/ 315 w 809"/>
              <a:gd name="T67" fmla="*/ 106 h 130"/>
              <a:gd name="T68" fmla="*/ 421 w 809"/>
              <a:gd name="T69" fmla="*/ 106 h 130"/>
              <a:gd name="T70" fmla="*/ 463 w 809"/>
              <a:gd name="T71" fmla="*/ 104 h 130"/>
              <a:gd name="T72" fmla="*/ 509 w 809"/>
              <a:gd name="T73" fmla="*/ 96 h 130"/>
              <a:gd name="T74" fmla="*/ 561 w 809"/>
              <a:gd name="T75" fmla="*/ 84 h 130"/>
              <a:gd name="T76" fmla="*/ 613 w 809"/>
              <a:gd name="T77" fmla="*/ 71 h 130"/>
              <a:gd name="T78" fmla="*/ 665 w 809"/>
              <a:gd name="T79" fmla="*/ 54 h 130"/>
              <a:gd name="T80" fmla="*/ 713 w 809"/>
              <a:gd name="T81" fmla="*/ 36 h 130"/>
              <a:gd name="T82" fmla="*/ 755 w 809"/>
              <a:gd name="T83" fmla="*/ 17 h 130"/>
              <a:gd name="T84" fmla="*/ 791 w 809"/>
              <a:gd name="T85" fmla="*/ 0 h 130"/>
              <a:gd name="T86" fmla="*/ 809 w 809"/>
              <a:gd name="T87" fmla="*/ 1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09" h="130">
                <a:moveTo>
                  <a:pt x="809" y="17"/>
                </a:moveTo>
                <a:lnTo>
                  <a:pt x="807" y="19"/>
                </a:lnTo>
                <a:lnTo>
                  <a:pt x="799" y="21"/>
                </a:lnTo>
                <a:lnTo>
                  <a:pt x="787" y="27"/>
                </a:lnTo>
                <a:lnTo>
                  <a:pt x="774" y="34"/>
                </a:lnTo>
                <a:lnTo>
                  <a:pt x="755" y="42"/>
                </a:lnTo>
                <a:lnTo>
                  <a:pt x="734" y="50"/>
                </a:lnTo>
                <a:lnTo>
                  <a:pt x="682" y="71"/>
                </a:lnTo>
                <a:lnTo>
                  <a:pt x="624" y="90"/>
                </a:lnTo>
                <a:lnTo>
                  <a:pt x="559" y="109"/>
                </a:lnTo>
                <a:lnTo>
                  <a:pt x="492" y="123"/>
                </a:lnTo>
                <a:lnTo>
                  <a:pt x="426" y="130"/>
                </a:lnTo>
                <a:lnTo>
                  <a:pt x="384" y="130"/>
                </a:lnTo>
                <a:lnTo>
                  <a:pt x="365" y="129"/>
                </a:lnTo>
                <a:lnTo>
                  <a:pt x="344" y="129"/>
                </a:lnTo>
                <a:lnTo>
                  <a:pt x="290" y="125"/>
                </a:lnTo>
                <a:lnTo>
                  <a:pt x="227" y="121"/>
                </a:lnTo>
                <a:lnTo>
                  <a:pt x="158" y="113"/>
                </a:lnTo>
                <a:lnTo>
                  <a:pt x="81" y="106"/>
                </a:lnTo>
                <a:lnTo>
                  <a:pt x="0" y="96"/>
                </a:lnTo>
                <a:lnTo>
                  <a:pt x="4" y="92"/>
                </a:lnTo>
                <a:lnTo>
                  <a:pt x="6" y="82"/>
                </a:lnTo>
                <a:lnTo>
                  <a:pt x="4" y="75"/>
                </a:lnTo>
                <a:lnTo>
                  <a:pt x="0" y="67"/>
                </a:lnTo>
                <a:lnTo>
                  <a:pt x="44" y="73"/>
                </a:lnTo>
                <a:lnTo>
                  <a:pt x="83" y="77"/>
                </a:lnTo>
                <a:lnTo>
                  <a:pt x="115" y="82"/>
                </a:lnTo>
                <a:lnTo>
                  <a:pt x="142" y="86"/>
                </a:lnTo>
                <a:lnTo>
                  <a:pt x="163" y="88"/>
                </a:lnTo>
                <a:lnTo>
                  <a:pt x="185" y="92"/>
                </a:lnTo>
                <a:lnTo>
                  <a:pt x="217" y="98"/>
                </a:lnTo>
                <a:lnTo>
                  <a:pt x="250" y="102"/>
                </a:lnTo>
                <a:lnTo>
                  <a:pt x="290" y="104"/>
                </a:lnTo>
                <a:lnTo>
                  <a:pt x="315" y="106"/>
                </a:lnTo>
                <a:lnTo>
                  <a:pt x="421" y="106"/>
                </a:lnTo>
                <a:lnTo>
                  <a:pt x="463" y="104"/>
                </a:lnTo>
                <a:lnTo>
                  <a:pt x="509" y="96"/>
                </a:lnTo>
                <a:lnTo>
                  <a:pt x="561" y="84"/>
                </a:lnTo>
                <a:lnTo>
                  <a:pt x="613" y="71"/>
                </a:lnTo>
                <a:lnTo>
                  <a:pt x="665" y="54"/>
                </a:lnTo>
                <a:lnTo>
                  <a:pt x="713" y="36"/>
                </a:lnTo>
                <a:lnTo>
                  <a:pt x="755" y="17"/>
                </a:lnTo>
                <a:lnTo>
                  <a:pt x="791" y="0"/>
                </a:lnTo>
                <a:lnTo>
                  <a:pt x="809" y="17"/>
                </a:lnTo>
                <a:close/>
              </a:path>
            </a:pathLst>
          </a:custGeom>
          <a:solidFill>
            <a:srgbClr val="FF19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" name="Freeform 88"/>
          <p:cNvSpPr>
            <a:spLocks/>
          </p:cNvSpPr>
          <p:nvPr/>
        </p:nvSpPr>
        <p:spPr bwMode="auto">
          <a:xfrm>
            <a:off x="1579563" y="2504306"/>
            <a:ext cx="1633537" cy="269875"/>
          </a:xfrm>
          <a:custGeom>
            <a:avLst/>
            <a:gdLst>
              <a:gd name="T0" fmla="*/ 809 w 816"/>
              <a:gd name="T1" fmla="*/ 19 h 138"/>
              <a:gd name="T2" fmla="*/ 790 w 816"/>
              <a:gd name="T3" fmla="*/ 27 h 138"/>
              <a:gd name="T4" fmla="*/ 757 w 816"/>
              <a:gd name="T5" fmla="*/ 42 h 138"/>
              <a:gd name="T6" fmla="*/ 684 w 816"/>
              <a:gd name="T7" fmla="*/ 71 h 138"/>
              <a:gd name="T8" fmla="*/ 563 w 816"/>
              <a:gd name="T9" fmla="*/ 110 h 138"/>
              <a:gd name="T10" fmla="*/ 430 w 816"/>
              <a:gd name="T11" fmla="*/ 131 h 138"/>
              <a:gd name="T12" fmla="*/ 369 w 816"/>
              <a:gd name="T13" fmla="*/ 129 h 138"/>
              <a:gd name="T14" fmla="*/ 294 w 816"/>
              <a:gd name="T15" fmla="*/ 125 h 138"/>
              <a:gd name="T16" fmla="*/ 162 w 816"/>
              <a:gd name="T17" fmla="*/ 113 h 138"/>
              <a:gd name="T18" fmla="*/ 6 w 816"/>
              <a:gd name="T19" fmla="*/ 100 h 138"/>
              <a:gd name="T20" fmla="*/ 12 w 816"/>
              <a:gd name="T21" fmla="*/ 98 h 138"/>
              <a:gd name="T22" fmla="*/ 14 w 816"/>
              <a:gd name="T23" fmla="*/ 86 h 138"/>
              <a:gd name="T24" fmla="*/ 10 w 816"/>
              <a:gd name="T25" fmla="*/ 75 h 138"/>
              <a:gd name="T26" fmla="*/ 87 w 816"/>
              <a:gd name="T27" fmla="*/ 85 h 138"/>
              <a:gd name="T28" fmla="*/ 146 w 816"/>
              <a:gd name="T29" fmla="*/ 94 h 138"/>
              <a:gd name="T30" fmla="*/ 189 w 816"/>
              <a:gd name="T31" fmla="*/ 100 h 138"/>
              <a:gd name="T32" fmla="*/ 254 w 816"/>
              <a:gd name="T33" fmla="*/ 110 h 138"/>
              <a:gd name="T34" fmla="*/ 319 w 816"/>
              <a:gd name="T35" fmla="*/ 113 h 138"/>
              <a:gd name="T36" fmla="*/ 467 w 816"/>
              <a:gd name="T37" fmla="*/ 111 h 138"/>
              <a:gd name="T38" fmla="*/ 565 w 816"/>
              <a:gd name="T39" fmla="*/ 92 h 138"/>
              <a:gd name="T40" fmla="*/ 670 w 816"/>
              <a:gd name="T41" fmla="*/ 62 h 138"/>
              <a:gd name="T42" fmla="*/ 761 w 816"/>
              <a:gd name="T43" fmla="*/ 25 h 138"/>
              <a:gd name="T44" fmla="*/ 811 w 816"/>
              <a:gd name="T45" fmla="*/ 21 h 138"/>
              <a:gd name="T46" fmla="*/ 797 w 816"/>
              <a:gd name="T47" fmla="*/ 2 h 138"/>
              <a:gd name="T48" fmla="*/ 793 w 816"/>
              <a:gd name="T49" fmla="*/ 0 h 138"/>
              <a:gd name="T50" fmla="*/ 715 w 816"/>
              <a:gd name="T51" fmla="*/ 37 h 138"/>
              <a:gd name="T52" fmla="*/ 615 w 816"/>
              <a:gd name="T53" fmla="*/ 71 h 138"/>
              <a:gd name="T54" fmla="*/ 513 w 816"/>
              <a:gd name="T55" fmla="*/ 96 h 138"/>
              <a:gd name="T56" fmla="*/ 425 w 816"/>
              <a:gd name="T57" fmla="*/ 106 h 138"/>
              <a:gd name="T58" fmla="*/ 294 w 816"/>
              <a:gd name="T59" fmla="*/ 104 h 138"/>
              <a:gd name="T60" fmla="*/ 221 w 816"/>
              <a:gd name="T61" fmla="*/ 98 h 138"/>
              <a:gd name="T62" fmla="*/ 167 w 816"/>
              <a:gd name="T63" fmla="*/ 88 h 138"/>
              <a:gd name="T64" fmla="*/ 119 w 816"/>
              <a:gd name="T65" fmla="*/ 83 h 138"/>
              <a:gd name="T66" fmla="*/ 48 w 816"/>
              <a:gd name="T67" fmla="*/ 73 h 138"/>
              <a:gd name="T68" fmla="*/ 2 w 816"/>
              <a:gd name="T69" fmla="*/ 67 h 138"/>
              <a:gd name="T70" fmla="*/ 0 w 816"/>
              <a:gd name="T71" fmla="*/ 69 h 138"/>
              <a:gd name="T72" fmla="*/ 4 w 816"/>
              <a:gd name="T73" fmla="*/ 81 h 138"/>
              <a:gd name="T74" fmla="*/ 4 w 816"/>
              <a:gd name="T75" fmla="*/ 94 h 138"/>
              <a:gd name="T76" fmla="*/ 0 w 816"/>
              <a:gd name="T77" fmla="*/ 98 h 138"/>
              <a:gd name="T78" fmla="*/ 2 w 816"/>
              <a:gd name="T79" fmla="*/ 104 h 138"/>
              <a:gd name="T80" fmla="*/ 85 w 816"/>
              <a:gd name="T81" fmla="*/ 113 h 138"/>
              <a:gd name="T82" fmla="*/ 231 w 816"/>
              <a:gd name="T83" fmla="*/ 129 h 138"/>
              <a:gd name="T84" fmla="*/ 348 w 816"/>
              <a:gd name="T85" fmla="*/ 136 h 138"/>
              <a:gd name="T86" fmla="*/ 388 w 816"/>
              <a:gd name="T87" fmla="*/ 138 h 138"/>
              <a:gd name="T88" fmla="*/ 496 w 816"/>
              <a:gd name="T89" fmla="*/ 131 h 138"/>
              <a:gd name="T90" fmla="*/ 630 w 816"/>
              <a:gd name="T91" fmla="*/ 98 h 138"/>
              <a:gd name="T92" fmla="*/ 740 w 816"/>
              <a:gd name="T93" fmla="*/ 58 h 138"/>
              <a:gd name="T94" fmla="*/ 780 w 816"/>
              <a:gd name="T95" fmla="*/ 42 h 138"/>
              <a:gd name="T96" fmla="*/ 805 w 816"/>
              <a:gd name="T97" fmla="*/ 29 h 138"/>
              <a:gd name="T98" fmla="*/ 813 w 816"/>
              <a:gd name="T99" fmla="*/ 27 h 138"/>
              <a:gd name="T100" fmla="*/ 814 w 816"/>
              <a:gd name="T101" fmla="*/ 23 h 138"/>
              <a:gd name="T102" fmla="*/ 816 w 816"/>
              <a:gd name="T103" fmla="*/ 19 h 138"/>
              <a:gd name="T104" fmla="*/ 811 w 816"/>
              <a:gd name="T105" fmla="*/ 21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16" h="138">
                <a:moveTo>
                  <a:pt x="811" y="21"/>
                </a:moveTo>
                <a:lnTo>
                  <a:pt x="809" y="19"/>
                </a:lnTo>
                <a:lnTo>
                  <a:pt x="801" y="21"/>
                </a:lnTo>
                <a:lnTo>
                  <a:pt x="790" y="27"/>
                </a:lnTo>
                <a:lnTo>
                  <a:pt x="776" y="35"/>
                </a:lnTo>
                <a:lnTo>
                  <a:pt x="757" y="42"/>
                </a:lnTo>
                <a:lnTo>
                  <a:pt x="736" y="50"/>
                </a:lnTo>
                <a:lnTo>
                  <a:pt x="684" y="71"/>
                </a:lnTo>
                <a:lnTo>
                  <a:pt x="626" y="90"/>
                </a:lnTo>
                <a:lnTo>
                  <a:pt x="563" y="110"/>
                </a:lnTo>
                <a:lnTo>
                  <a:pt x="496" y="123"/>
                </a:lnTo>
                <a:lnTo>
                  <a:pt x="430" y="131"/>
                </a:lnTo>
                <a:lnTo>
                  <a:pt x="388" y="131"/>
                </a:lnTo>
                <a:lnTo>
                  <a:pt x="369" y="129"/>
                </a:lnTo>
                <a:lnTo>
                  <a:pt x="348" y="129"/>
                </a:lnTo>
                <a:lnTo>
                  <a:pt x="294" y="125"/>
                </a:lnTo>
                <a:lnTo>
                  <a:pt x="231" y="121"/>
                </a:lnTo>
                <a:lnTo>
                  <a:pt x="162" y="113"/>
                </a:lnTo>
                <a:lnTo>
                  <a:pt x="85" y="106"/>
                </a:lnTo>
                <a:lnTo>
                  <a:pt x="6" y="100"/>
                </a:lnTo>
                <a:lnTo>
                  <a:pt x="10" y="98"/>
                </a:lnTo>
                <a:lnTo>
                  <a:pt x="12" y="98"/>
                </a:lnTo>
                <a:lnTo>
                  <a:pt x="12" y="96"/>
                </a:lnTo>
                <a:lnTo>
                  <a:pt x="14" y="86"/>
                </a:lnTo>
                <a:lnTo>
                  <a:pt x="12" y="77"/>
                </a:lnTo>
                <a:lnTo>
                  <a:pt x="10" y="75"/>
                </a:lnTo>
                <a:lnTo>
                  <a:pt x="48" y="81"/>
                </a:lnTo>
                <a:lnTo>
                  <a:pt x="87" y="85"/>
                </a:lnTo>
                <a:lnTo>
                  <a:pt x="119" y="90"/>
                </a:lnTo>
                <a:lnTo>
                  <a:pt x="146" y="94"/>
                </a:lnTo>
                <a:lnTo>
                  <a:pt x="167" y="96"/>
                </a:lnTo>
                <a:lnTo>
                  <a:pt x="189" y="100"/>
                </a:lnTo>
                <a:lnTo>
                  <a:pt x="221" y="106"/>
                </a:lnTo>
                <a:lnTo>
                  <a:pt x="254" y="110"/>
                </a:lnTo>
                <a:lnTo>
                  <a:pt x="294" y="111"/>
                </a:lnTo>
                <a:lnTo>
                  <a:pt x="319" y="113"/>
                </a:lnTo>
                <a:lnTo>
                  <a:pt x="425" y="113"/>
                </a:lnTo>
                <a:lnTo>
                  <a:pt x="467" y="111"/>
                </a:lnTo>
                <a:lnTo>
                  <a:pt x="513" y="104"/>
                </a:lnTo>
                <a:lnTo>
                  <a:pt x="565" y="92"/>
                </a:lnTo>
                <a:lnTo>
                  <a:pt x="619" y="79"/>
                </a:lnTo>
                <a:lnTo>
                  <a:pt x="670" y="62"/>
                </a:lnTo>
                <a:lnTo>
                  <a:pt x="718" y="44"/>
                </a:lnTo>
                <a:lnTo>
                  <a:pt x="761" y="25"/>
                </a:lnTo>
                <a:lnTo>
                  <a:pt x="795" y="8"/>
                </a:lnTo>
                <a:lnTo>
                  <a:pt x="811" y="21"/>
                </a:lnTo>
                <a:lnTo>
                  <a:pt x="814" y="19"/>
                </a:lnTo>
                <a:lnTo>
                  <a:pt x="797" y="2"/>
                </a:lnTo>
                <a:lnTo>
                  <a:pt x="797" y="0"/>
                </a:lnTo>
                <a:lnTo>
                  <a:pt x="793" y="0"/>
                </a:lnTo>
                <a:lnTo>
                  <a:pt x="757" y="17"/>
                </a:lnTo>
                <a:lnTo>
                  <a:pt x="715" y="37"/>
                </a:lnTo>
                <a:lnTo>
                  <a:pt x="667" y="54"/>
                </a:lnTo>
                <a:lnTo>
                  <a:pt x="615" y="71"/>
                </a:lnTo>
                <a:lnTo>
                  <a:pt x="565" y="85"/>
                </a:lnTo>
                <a:lnTo>
                  <a:pt x="513" y="96"/>
                </a:lnTo>
                <a:lnTo>
                  <a:pt x="467" y="104"/>
                </a:lnTo>
                <a:lnTo>
                  <a:pt x="425" y="106"/>
                </a:lnTo>
                <a:lnTo>
                  <a:pt x="319" y="106"/>
                </a:lnTo>
                <a:lnTo>
                  <a:pt x="294" y="104"/>
                </a:lnTo>
                <a:lnTo>
                  <a:pt x="254" y="102"/>
                </a:lnTo>
                <a:lnTo>
                  <a:pt x="221" y="98"/>
                </a:lnTo>
                <a:lnTo>
                  <a:pt x="189" y="92"/>
                </a:lnTo>
                <a:lnTo>
                  <a:pt x="167" y="88"/>
                </a:lnTo>
                <a:lnTo>
                  <a:pt x="146" y="86"/>
                </a:lnTo>
                <a:lnTo>
                  <a:pt x="119" y="83"/>
                </a:lnTo>
                <a:lnTo>
                  <a:pt x="87" y="77"/>
                </a:lnTo>
                <a:lnTo>
                  <a:pt x="48" y="73"/>
                </a:lnTo>
                <a:lnTo>
                  <a:pt x="4" y="67"/>
                </a:lnTo>
                <a:lnTo>
                  <a:pt x="2" y="67"/>
                </a:lnTo>
                <a:lnTo>
                  <a:pt x="2" y="69"/>
                </a:lnTo>
                <a:lnTo>
                  <a:pt x="0" y="69"/>
                </a:lnTo>
                <a:lnTo>
                  <a:pt x="0" y="73"/>
                </a:lnTo>
                <a:lnTo>
                  <a:pt x="4" y="81"/>
                </a:lnTo>
                <a:lnTo>
                  <a:pt x="6" y="86"/>
                </a:lnTo>
                <a:lnTo>
                  <a:pt x="4" y="94"/>
                </a:lnTo>
                <a:lnTo>
                  <a:pt x="2" y="98"/>
                </a:lnTo>
                <a:lnTo>
                  <a:pt x="0" y="98"/>
                </a:lnTo>
                <a:lnTo>
                  <a:pt x="0" y="102"/>
                </a:lnTo>
                <a:lnTo>
                  <a:pt x="2" y="104"/>
                </a:lnTo>
                <a:lnTo>
                  <a:pt x="4" y="104"/>
                </a:lnTo>
                <a:lnTo>
                  <a:pt x="85" y="113"/>
                </a:lnTo>
                <a:lnTo>
                  <a:pt x="162" y="121"/>
                </a:lnTo>
                <a:lnTo>
                  <a:pt x="231" y="129"/>
                </a:lnTo>
                <a:lnTo>
                  <a:pt x="294" y="133"/>
                </a:lnTo>
                <a:lnTo>
                  <a:pt x="348" y="136"/>
                </a:lnTo>
                <a:lnTo>
                  <a:pt x="369" y="136"/>
                </a:lnTo>
                <a:lnTo>
                  <a:pt x="388" y="138"/>
                </a:lnTo>
                <a:lnTo>
                  <a:pt x="430" y="138"/>
                </a:lnTo>
                <a:lnTo>
                  <a:pt x="496" y="131"/>
                </a:lnTo>
                <a:lnTo>
                  <a:pt x="563" y="117"/>
                </a:lnTo>
                <a:lnTo>
                  <a:pt x="630" y="98"/>
                </a:lnTo>
                <a:lnTo>
                  <a:pt x="688" y="79"/>
                </a:lnTo>
                <a:lnTo>
                  <a:pt x="740" y="58"/>
                </a:lnTo>
                <a:lnTo>
                  <a:pt x="761" y="50"/>
                </a:lnTo>
                <a:lnTo>
                  <a:pt x="780" y="42"/>
                </a:lnTo>
                <a:lnTo>
                  <a:pt x="793" y="35"/>
                </a:lnTo>
                <a:lnTo>
                  <a:pt x="805" y="29"/>
                </a:lnTo>
                <a:lnTo>
                  <a:pt x="811" y="27"/>
                </a:lnTo>
                <a:lnTo>
                  <a:pt x="813" y="27"/>
                </a:lnTo>
                <a:lnTo>
                  <a:pt x="813" y="25"/>
                </a:lnTo>
                <a:lnTo>
                  <a:pt x="814" y="23"/>
                </a:lnTo>
                <a:lnTo>
                  <a:pt x="816" y="23"/>
                </a:lnTo>
                <a:lnTo>
                  <a:pt x="816" y="19"/>
                </a:lnTo>
                <a:lnTo>
                  <a:pt x="814" y="19"/>
                </a:lnTo>
                <a:lnTo>
                  <a:pt x="811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" name="Freeform 89"/>
          <p:cNvSpPr>
            <a:spLocks/>
          </p:cNvSpPr>
          <p:nvPr/>
        </p:nvSpPr>
        <p:spPr bwMode="auto">
          <a:xfrm>
            <a:off x="1735138" y="2443981"/>
            <a:ext cx="541337" cy="296863"/>
          </a:xfrm>
          <a:custGeom>
            <a:avLst/>
            <a:gdLst>
              <a:gd name="T0" fmla="*/ 133 w 271"/>
              <a:gd name="T1" fmla="*/ 114 h 152"/>
              <a:gd name="T2" fmla="*/ 131 w 271"/>
              <a:gd name="T3" fmla="*/ 152 h 152"/>
              <a:gd name="T4" fmla="*/ 0 w 271"/>
              <a:gd name="T5" fmla="*/ 62 h 152"/>
              <a:gd name="T6" fmla="*/ 142 w 271"/>
              <a:gd name="T7" fmla="*/ 0 h 152"/>
              <a:gd name="T8" fmla="*/ 138 w 271"/>
              <a:gd name="T9" fmla="*/ 39 h 152"/>
              <a:gd name="T10" fmla="*/ 271 w 271"/>
              <a:gd name="T11" fmla="*/ 48 h 152"/>
              <a:gd name="T12" fmla="*/ 265 w 271"/>
              <a:gd name="T13" fmla="*/ 125 h 152"/>
              <a:gd name="T14" fmla="*/ 133 w 271"/>
              <a:gd name="T15" fmla="*/ 11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71" h="152">
                <a:moveTo>
                  <a:pt x="133" y="114"/>
                </a:moveTo>
                <a:lnTo>
                  <a:pt x="131" y="152"/>
                </a:lnTo>
                <a:lnTo>
                  <a:pt x="0" y="62"/>
                </a:lnTo>
                <a:lnTo>
                  <a:pt x="142" y="0"/>
                </a:lnTo>
                <a:lnTo>
                  <a:pt x="138" y="39"/>
                </a:lnTo>
                <a:lnTo>
                  <a:pt x="271" y="48"/>
                </a:lnTo>
                <a:lnTo>
                  <a:pt x="265" y="125"/>
                </a:lnTo>
                <a:lnTo>
                  <a:pt x="133" y="1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4" name="Freeform 90"/>
          <p:cNvSpPr>
            <a:spLocks/>
          </p:cNvSpPr>
          <p:nvPr/>
        </p:nvSpPr>
        <p:spPr bwMode="auto">
          <a:xfrm>
            <a:off x="1730375" y="2440806"/>
            <a:ext cx="550863" cy="304800"/>
          </a:xfrm>
          <a:custGeom>
            <a:avLst/>
            <a:gdLst>
              <a:gd name="T0" fmla="*/ 135 w 275"/>
              <a:gd name="T1" fmla="*/ 114 h 156"/>
              <a:gd name="T2" fmla="*/ 133 w 275"/>
              <a:gd name="T3" fmla="*/ 116 h 156"/>
              <a:gd name="T4" fmla="*/ 131 w 275"/>
              <a:gd name="T5" fmla="*/ 150 h 156"/>
              <a:gd name="T6" fmla="*/ 6 w 275"/>
              <a:gd name="T7" fmla="*/ 64 h 156"/>
              <a:gd name="T8" fmla="*/ 142 w 275"/>
              <a:gd name="T9" fmla="*/ 6 h 156"/>
              <a:gd name="T10" fmla="*/ 138 w 275"/>
              <a:gd name="T11" fmla="*/ 41 h 156"/>
              <a:gd name="T12" fmla="*/ 140 w 275"/>
              <a:gd name="T13" fmla="*/ 43 h 156"/>
              <a:gd name="T14" fmla="*/ 271 w 275"/>
              <a:gd name="T15" fmla="*/ 52 h 156"/>
              <a:gd name="T16" fmla="*/ 265 w 275"/>
              <a:gd name="T17" fmla="*/ 125 h 156"/>
              <a:gd name="T18" fmla="*/ 135 w 275"/>
              <a:gd name="T19" fmla="*/ 114 h 156"/>
              <a:gd name="T20" fmla="*/ 137 w 275"/>
              <a:gd name="T21" fmla="*/ 118 h 156"/>
              <a:gd name="T22" fmla="*/ 267 w 275"/>
              <a:gd name="T23" fmla="*/ 129 h 156"/>
              <a:gd name="T24" fmla="*/ 269 w 275"/>
              <a:gd name="T25" fmla="*/ 127 h 156"/>
              <a:gd name="T26" fmla="*/ 275 w 275"/>
              <a:gd name="T27" fmla="*/ 50 h 156"/>
              <a:gd name="T28" fmla="*/ 273 w 275"/>
              <a:gd name="T29" fmla="*/ 48 h 156"/>
              <a:gd name="T30" fmla="*/ 142 w 275"/>
              <a:gd name="T31" fmla="*/ 39 h 156"/>
              <a:gd name="T32" fmla="*/ 146 w 275"/>
              <a:gd name="T33" fmla="*/ 2 h 156"/>
              <a:gd name="T34" fmla="*/ 144 w 275"/>
              <a:gd name="T35" fmla="*/ 0 h 156"/>
              <a:gd name="T36" fmla="*/ 2 w 275"/>
              <a:gd name="T37" fmla="*/ 62 h 156"/>
              <a:gd name="T38" fmla="*/ 0 w 275"/>
              <a:gd name="T39" fmla="*/ 66 h 156"/>
              <a:gd name="T40" fmla="*/ 131 w 275"/>
              <a:gd name="T41" fmla="*/ 156 h 156"/>
              <a:gd name="T42" fmla="*/ 135 w 275"/>
              <a:gd name="T43" fmla="*/ 154 h 156"/>
              <a:gd name="T44" fmla="*/ 137 w 275"/>
              <a:gd name="T45" fmla="*/ 118 h 156"/>
              <a:gd name="T46" fmla="*/ 135 w 275"/>
              <a:gd name="T47" fmla="*/ 11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5" h="156">
                <a:moveTo>
                  <a:pt x="135" y="114"/>
                </a:moveTo>
                <a:lnTo>
                  <a:pt x="133" y="116"/>
                </a:lnTo>
                <a:lnTo>
                  <a:pt x="131" y="150"/>
                </a:lnTo>
                <a:lnTo>
                  <a:pt x="6" y="64"/>
                </a:lnTo>
                <a:lnTo>
                  <a:pt x="142" y="6"/>
                </a:lnTo>
                <a:lnTo>
                  <a:pt x="138" y="41"/>
                </a:lnTo>
                <a:lnTo>
                  <a:pt x="140" y="43"/>
                </a:lnTo>
                <a:lnTo>
                  <a:pt x="271" y="52"/>
                </a:lnTo>
                <a:lnTo>
                  <a:pt x="265" y="125"/>
                </a:lnTo>
                <a:lnTo>
                  <a:pt x="135" y="114"/>
                </a:lnTo>
                <a:lnTo>
                  <a:pt x="137" y="118"/>
                </a:lnTo>
                <a:lnTo>
                  <a:pt x="267" y="129"/>
                </a:lnTo>
                <a:lnTo>
                  <a:pt x="269" y="127"/>
                </a:lnTo>
                <a:lnTo>
                  <a:pt x="275" y="50"/>
                </a:lnTo>
                <a:lnTo>
                  <a:pt x="273" y="48"/>
                </a:lnTo>
                <a:lnTo>
                  <a:pt x="142" y="39"/>
                </a:lnTo>
                <a:lnTo>
                  <a:pt x="146" y="2"/>
                </a:lnTo>
                <a:lnTo>
                  <a:pt x="144" y="0"/>
                </a:lnTo>
                <a:lnTo>
                  <a:pt x="2" y="62"/>
                </a:lnTo>
                <a:lnTo>
                  <a:pt x="0" y="66"/>
                </a:lnTo>
                <a:lnTo>
                  <a:pt x="131" y="156"/>
                </a:lnTo>
                <a:lnTo>
                  <a:pt x="135" y="154"/>
                </a:lnTo>
                <a:lnTo>
                  <a:pt x="137" y="118"/>
                </a:lnTo>
                <a:lnTo>
                  <a:pt x="135" y="1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" name="Freeform 91"/>
          <p:cNvSpPr>
            <a:spLocks/>
          </p:cNvSpPr>
          <p:nvPr/>
        </p:nvSpPr>
        <p:spPr bwMode="auto">
          <a:xfrm>
            <a:off x="1576388" y="2239194"/>
            <a:ext cx="1631950" cy="531812"/>
          </a:xfrm>
          <a:custGeom>
            <a:avLst/>
            <a:gdLst>
              <a:gd name="T0" fmla="*/ 793 w 816"/>
              <a:gd name="T1" fmla="*/ 165 h 272"/>
              <a:gd name="T2" fmla="*/ 740 w 816"/>
              <a:gd name="T3" fmla="*/ 188 h 272"/>
              <a:gd name="T4" fmla="*/ 565 w 816"/>
              <a:gd name="T5" fmla="*/ 247 h 272"/>
              <a:gd name="T6" fmla="*/ 390 w 816"/>
              <a:gd name="T7" fmla="*/ 269 h 272"/>
              <a:gd name="T8" fmla="*/ 296 w 816"/>
              <a:gd name="T9" fmla="*/ 263 h 272"/>
              <a:gd name="T10" fmla="*/ 87 w 816"/>
              <a:gd name="T11" fmla="*/ 244 h 272"/>
              <a:gd name="T12" fmla="*/ 12 w 816"/>
              <a:gd name="T13" fmla="*/ 232 h 272"/>
              <a:gd name="T14" fmla="*/ 12 w 816"/>
              <a:gd name="T15" fmla="*/ 215 h 272"/>
              <a:gd name="T16" fmla="*/ 4 w 816"/>
              <a:gd name="T17" fmla="*/ 194 h 272"/>
              <a:gd name="T18" fmla="*/ 6 w 816"/>
              <a:gd name="T19" fmla="*/ 163 h 272"/>
              <a:gd name="T20" fmla="*/ 8 w 816"/>
              <a:gd name="T21" fmla="*/ 144 h 272"/>
              <a:gd name="T22" fmla="*/ 8 w 816"/>
              <a:gd name="T23" fmla="*/ 132 h 272"/>
              <a:gd name="T24" fmla="*/ 8 w 816"/>
              <a:gd name="T25" fmla="*/ 113 h 272"/>
              <a:gd name="T26" fmla="*/ 8 w 816"/>
              <a:gd name="T27" fmla="*/ 90 h 272"/>
              <a:gd name="T28" fmla="*/ 8 w 816"/>
              <a:gd name="T29" fmla="*/ 73 h 272"/>
              <a:gd name="T30" fmla="*/ 27 w 816"/>
              <a:gd name="T31" fmla="*/ 69 h 272"/>
              <a:gd name="T32" fmla="*/ 85 w 816"/>
              <a:gd name="T33" fmla="*/ 82 h 272"/>
              <a:gd name="T34" fmla="*/ 275 w 816"/>
              <a:gd name="T35" fmla="*/ 109 h 272"/>
              <a:gd name="T36" fmla="*/ 461 w 816"/>
              <a:gd name="T37" fmla="*/ 98 h 272"/>
              <a:gd name="T38" fmla="*/ 609 w 816"/>
              <a:gd name="T39" fmla="*/ 36 h 272"/>
              <a:gd name="T40" fmla="*/ 813 w 816"/>
              <a:gd name="T41" fmla="*/ 157 h 272"/>
              <a:gd name="T42" fmla="*/ 669 w 816"/>
              <a:gd name="T43" fmla="*/ 0 h 272"/>
              <a:gd name="T44" fmla="*/ 553 w 816"/>
              <a:gd name="T45" fmla="*/ 61 h 272"/>
              <a:gd name="T46" fmla="*/ 425 w 816"/>
              <a:gd name="T47" fmla="*/ 100 h 272"/>
              <a:gd name="T48" fmla="*/ 204 w 816"/>
              <a:gd name="T49" fmla="*/ 100 h 272"/>
              <a:gd name="T50" fmla="*/ 62 w 816"/>
              <a:gd name="T51" fmla="*/ 75 h 272"/>
              <a:gd name="T52" fmla="*/ 16 w 816"/>
              <a:gd name="T53" fmla="*/ 61 h 272"/>
              <a:gd name="T54" fmla="*/ 4 w 816"/>
              <a:gd name="T55" fmla="*/ 61 h 272"/>
              <a:gd name="T56" fmla="*/ 6 w 816"/>
              <a:gd name="T57" fmla="*/ 84 h 272"/>
              <a:gd name="T58" fmla="*/ 4 w 816"/>
              <a:gd name="T59" fmla="*/ 98 h 272"/>
              <a:gd name="T60" fmla="*/ 4 w 816"/>
              <a:gd name="T61" fmla="*/ 123 h 272"/>
              <a:gd name="T62" fmla="*/ 6 w 816"/>
              <a:gd name="T63" fmla="*/ 138 h 272"/>
              <a:gd name="T64" fmla="*/ 4 w 816"/>
              <a:gd name="T65" fmla="*/ 144 h 272"/>
              <a:gd name="T66" fmla="*/ 2 w 816"/>
              <a:gd name="T67" fmla="*/ 163 h 272"/>
              <a:gd name="T68" fmla="*/ 0 w 816"/>
              <a:gd name="T69" fmla="*/ 194 h 272"/>
              <a:gd name="T70" fmla="*/ 4 w 816"/>
              <a:gd name="T71" fmla="*/ 213 h 272"/>
              <a:gd name="T72" fmla="*/ 8 w 816"/>
              <a:gd name="T73" fmla="*/ 232 h 272"/>
              <a:gd name="T74" fmla="*/ 87 w 816"/>
              <a:gd name="T75" fmla="*/ 247 h 272"/>
              <a:gd name="T76" fmla="*/ 296 w 816"/>
              <a:gd name="T77" fmla="*/ 267 h 272"/>
              <a:gd name="T78" fmla="*/ 390 w 816"/>
              <a:gd name="T79" fmla="*/ 272 h 272"/>
              <a:gd name="T80" fmla="*/ 565 w 816"/>
              <a:gd name="T81" fmla="*/ 251 h 272"/>
              <a:gd name="T82" fmla="*/ 740 w 816"/>
              <a:gd name="T83" fmla="*/ 192 h 272"/>
              <a:gd name="T84" fmla="*/ 782 w 816"/>
              <a:gd name="T85" fmla="*/ 176 h 272"/>
              <a:gd name="T86" fmla="*/ 813 w 816"/>
              <a:gd name="T87" fmla="*/ 161 h 272"/>
              <a:gd name="T88" fmla="*/ 816 w 816"/>
              <a:gd name="T89" fmla="*/ 155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16" h="272">
                <a:moveTo>
                  <a:pt x="813" y="157"/>
                </a:moveTo>
                <a:lnTo>
                  <a:pt x="805" y="159"/>
                </a:lnTo>
                <a:lnTo>
                  <a:pt x="793" y="165"/>
                </a:lnTo>
                <a:lnTo>
                  <a:pt x="780" y="173"/>
                </a:lnTo>
                <a:lnTo>
                  <a:pt x="761" y="180"/>
                </a:lnTo>
                <a:lnTo>
                  <a:pt x="740" y="188"/>
                </a:lnTo>
                <a:lnTo>
                  <a:pt x="688" y="209"/>
                </a:lnTo>
                <a:lnTo>
                  <a:pt x="630" y="228"/>
                </a:lnTo>
                <a:lnTo>
                  <a:pt x="565" y="247"/>
                </a:lnTo>
                <a:lnTo>
                  <a:pt x="498" y="261"/>
                </a:lnTo>
                <a:lnTo>
                  <a:pt x="432" y="269"/>
                </a:lnTo>
                <a:lnTo>
                  <a:pt x="390" y="269"/>
                </a:lnTo>
                <a:lnTo>
                  <a:pt x="371" y="267"/>
                </a:lnTo>
                <a:lnTo>
                  <a:pt x="350" y="267"/>
                </a:lnTo>
                <a:lnTo>
                  <a:pt x="296" y="263"/>
                </a:lnTo>
                <a:lnTo>
                  <a:pt x="233" y="259"/>
                </a:lnTo>
                <a:lnTo>
                  <a:pt x="164" y="251"/>
                </a:lnTo>
                <a:lnTo>
                  <a:pt x="87" y="244"/>
                </a:lnTo>
                <a:lnTo>
                  <a:pt x="6" y="236"/>
                </a:lnTo>
                <a:lnTo>
                  <a:pt x="12" y="234"/>
                </a:lnTo>
                <a:lnTo>
                  <a:pt x="12" y="232"/>
                </a:lnTo>
                <a:lnTo>
                  <a:pt x="14" y="222"/>
                </a:lnTo>
                <a:lnTo>
                  <a:pt x="12" y="217"/>
                </a:lnTo>
                <a:lnTo>
                  <a:pt x="12" y="215"/>
                </a:lnTo>
                <a:lnTo>
                  <a:pt x="8" y="211"/>
                </a:lnTo>
                <a:lnTo>
                  <a:pt x="6" y="203"/>
                </a:lnTo>
                <a:lnTo>
                  <a:pt x="4" y="194"/>
                </a:lnTo>
                <a:lnTo>
                  <a:pt x="12" y="178"/>
                </a:lnTo>
                <a:lnTo>
                  <a:pt x="10" y="171"/>
                </a:lnTo>
                <a:lnTo>
                  <a:pt x="6" y="163"/>
                </a:lnTo>
                <a:lnTo>
                  <a:pt x="8" y="157"/>
                </a:lnTo>
                <a:lnTo>
                  <a:pt x="10" y="150"/>
                </a:lnTo>
                <a:lnTo>
                  <a:pt x="8" y="144"/>
                </a:lnTo>
                <a:lnTo>
                  <a:pt x="10" y="144"/>
                </a:lnTo>
                <a:lnTo>
                  <a:pt x="10" y="138"/>
                </a:lnTo>
                <a:lnTo>
                  <a:pt x="8" y="132"/>
                </a:lnTo>
                <a:lnTo>
                  <a:pt x="6" y="128"/>
                </a:lnTo>
                <a:lnTo>
                  <a:pt x="8" y="123"/>
                </a:lnTo>
                <a:lnTo>
                  <a:pt x="8" y="113"/>
                </a:lnTo>
                <a:lnTo>
                  <a:pt x="6" y="103"/>
                </a:lnTo>
                <a:lnTo>
                  <a:pt x="8" y="98"/>
                </a:lnTo>
                <a:lnTo>
                  <a:pt x="8" y="90"/>
                </a:lnTo>
                <a:lnTo>
                  <a:pt x="12" y="86"/>
                </a:lnTo>
                <a:lnTo>
                  <a:pt x="12" y="84"/>
                </a:lnTo>
                <a:lnTo>
                  <a:pt x="8" y="73"/>
                </a:lnTo>
                <a:lnTo>
                  <a:pt x="8" y="63"/>
                </a:lnTo>
                <a:lnTo>
                  <a:pt x="16" y="65"/>
                </a:lnTo>
                <a:lnTo>
                  <a:pt x="27" y="69"/>
                </a:lnTo>
                <a:lnTo>
                  <a:pt x="43" y="73"/>
                </a:lnTo>
                <a:lnTo>
                  <a:pt x="62" y="78"/>
                </a:lnTo>
                <a:lnTo>
                  <a:pt x="85" y="82"/>
                </a:lnTo>
                <a:lnTo>
                  <a:pt x="141" y="94"/>
                </a:lnTo>
                <a:lnTo>
                  <a:pt x="204" y="103"/>
                </a:lnTo>
                <a:lnTo>
                  <a:pt x="275" y="109"/>
                </a:lnTo>
                <a:lnTo>
                  <a:pt x="348" y="109"/>
                </a:lnTo>
                <a:lnTo>
                  <a:pt x="425" y="103"/>
                </a:lnTo>
                <a:lnTo>
                  <a:pt x="461" y="98"/>
                </a:lnTo>
                <a:lnTo>
                  <a:pt x="494" y="88"/>
                </a:lnTo>
                <a:lnTo>
                  <a:pt x="553" y="65"/>
                </a:lnTo>
                <a:lnTo>
                  <a:pt x="609" y="36"/>
                </a:lnTo>
                <a:lnTo>
                  <a:pt x="638" y="21"/>
                </a:lnTo>
                <a:lnTo>
                  <a:pt x="669" y="4"/>
                </a:lnTo>
                <a:lnTo>
                  <a:pt x="813" y="157"/>
                </a:lnTo>
                <a:lnTo>
                  <a:pt x="816" y="155"/>
                </a:lnTo>
                <a:lnTo>
                  <a:pt x="671" y="0"/>
                </a:lnTo>
                <a:lnTo>
                  <a:pt x="669" y="0"/>
                </a:lnTo>
                <a:lnTo>
                  <a:pt x="638" y="17"/>
                </a:lnTo>
                <a:lnTo>
                  <a:pt x="609" y="32"/>
                </a:lnTo>
                <a:lnTo>
                  <a:pt x="553" y="61"/>
                </a:lnTo>
                <a:lnTo>
                  <a:pt x="494" y="84"/>
                </a:lnTo>
                <a:lnTo>
                  <a:pt x="461" y="94"/>
                </a:lnTo>
                <a:lnTo>
                  <a:pt x="425" y="100"/>
                </a:lnTo>
                <a:lnTo>
                  <a:pt x="348" y="105"/>
                </a:lnTo>
                <a:lnTo>
                  <a:pt x="275" y="105"/>
                </a:lnTo>
                <a:lnTo>
                  <a:pt x="204" y="100"/>
                </a:lnTo>
                <a:lnTo>
                  <a:pt x="141" y="90"/>
                </a:lnTo>
                <a:lnTo>
                  <a:pt x="85" y="78"/>
                </a:lnTo>
                <a:lnTo>
                  <a:pt x="62" y="75"/>
                </a:lnTo>
                <a:lnTo>
                  <a:pt x="43" y="69"/>
                </a:lnTo>
                <a:lnTo>
                  <a:pt x="27" y="65"/>
                </a:lnTo>
                <a:lnTo>
                  <a:pt x="16" y="61"/>
                </a:lnTo>
                <a:lnTo>
                  <a:pt x="8" y="59"/>
                </a:lnTo>
                <a:lnTo>
                  <a:pt x="6" y="59"/>
                </a:lnTo>
                <a:lnTo>
                  <a:pt x="4" y="61"/>
                </a:lnTo>
                <a:lnTo>
                  <a:pt x="4" y="73"/>
                </a:lnTo>
                <a:lnTo>
                  <a:pt x="8" y="84"/>
                </a:lnTo>
                <a:lnTo>
                  <a:pt x="6" y="84"/>
                </a:lnTo>
                <a:lnTo>
                  <a:pt x="6" y="86"/>
                </a:lnTo>
                <a:lnTo>
                  <a:pt x="4" y="90"/>
                </a:lnTo>
                <a:lnTo>
                  <a:pt x="4" y="98"/>
                </a:lnTo>
                <a:lnTo>
                  <a:pt x="2" y="103"/>
                </a:lnTo>
                <a:lnTo>
                  <a:pt x="4" y="113"/>
                </a:lnTo>
                <a:lnTo>
                  <a:pt x="4" y="123"/>
                </a:lnTo>
                <a:lnTo>
                  <a:pt x="2" y="128"/>
                </a:lnTo>
                <a:lnTo>
                  <a:pt x="4" y="132"/>
                </a:lnTo>
                <a:lnTo>
                  <a:pt x="6" y="138"/>
                </a:lnTo>
                <a:lnTo>
                  <a:pt x="6" y="142"/>
                </a:lnTo>
                <a:lnTo>
                  <a:pt x="4" y="142"/>
                </a:lnTo>
                <a:lnTo>
                  <a:pt x="4" y="144"/>
                </a:lnTo>
                <a:lnTo>
                  <a:pt x="6" y="150"/>
                </a:lnTo>
                <a:lnTo>
                  <a:pt x="4" y="157"/>
                </a:lnTo>
                <a:lnTo>
                  <a:pt x="2" y="163"/>
                </a:lnTo>
                <a:lnTo>
                  <a:pt x="6" y="171"/>
                </a:lnTo>
                <a:lnTo>
                  <a:pt x="8" y="178"/>
                </a:lnTo>
                <a:lnTo>
                  <a:pt x="0" y="194"/>
                </a:lnTo>
                <a:lnTo>
                  <a:pt x="2" y="203"/>
                </a:lnTo>
                <a:lnTo>
                  <a:pt x="4" y="211"/>
                </a:lnTo>
                <a:lnTo>
                  <a:pt x="4" y="213"/>
                </a:lnTo>
                <a:lnTo>
                  <a:pt x="8" y="217"/>
                </a:lnTo>
                <a:lnTo>
                  <a:pt x="10" y="222"/>
                </a:lnTo>
                <a:lnTo>
                  <a:pt x="8" y="232"/>
                </a:lnTo>
                <a:lnTo>
                  <a:pt x="4" y="234"/>
                </a:lnTo>
                <a:lnTo>
                  <a:pt x="6" y="238"/>
                </a:lnTo>
                <a:lnTo>
                  <a:pt x="87" y="247"/>
                </a:lnTo>
                <a:lnTo>
                  <a:pt x="164" y="255"/>
                </a:lnTo>
                <a:lnTo>
                  <a:pt x="233" y="263"/>
                </a:lnTo>
                <a:lnTo>
                  <a:pt x="296" y="267"/>
                </a:lnTo>
                <a:lnTo>
                  <a:pt x="350" y="270"/>
                </a:lnTo>
                <a:lnTo>
                  <a:pt x="371" y="270"/>
                </a:lnTo>
                <a:lnTo>
                  <a:pt x="390" y="272"/>
                </a:lnTo>
                <a:lnTo>
                  <a:pt x="432" y="272"/>
                </a:lnTo>
                <a:lnTo>
                  <a:pt x="498" y="265"/>
                </a:lnTo>
                <a:lnTo>
                  <a:pt x="565" y="251"/>
                </a:lnTo>
                <a:lnTo>
                  <a:pt x="630" y="232"/>
                </a:lnTo>
                <a:lnTo>
                  <a:pt x="688" y="213"/>
                </a:lnTo>
                <a:lnTo>
                  <a:pt x="740" y="192"/>
                </a:lnTo>
                <a:lnTo>
                  <a:pt x="761" y="184"/>
                </a:lnTo>
                <a:lnTo>
                  <a:pt x="780" y="176"/>
                </a:lnTo>
                <a:lnTo>
                  <a:pt x="782" y="176"/>
                </a:lnTo>
                <a:lnTo>
                  <a:pt x="793" y="169"/>
                </a:lnTo>
                <a:lnTo>
                  <a:pt x="805" y="163"/>
                </a:lnTo>
                <a:lnTo>
                  <a:pt x="813" y="161"/>
                </a:lnTo>
                <a:lnTo>
                  <a:pt x="815" y="161"/>
                </a:lnTo>
                <a:lnTo>
                  <a:pt x="816" y="159"/>
                </a:lnTo>
                <a:lnTo>
                  <a:pt x="816" y="155"/>
                </a:lnTo>
                <a:lnTo>
                  <a:pt x="813" y="15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6" name="Freeform 92"/>
          <p:cNvSpPr>
            <a:spLocks/>
          </p:cNvSpPr>
          <p:nvPr/>
        </p:nvSpPr>
        <p:spPr bwMode="auto">
          <a:xfrm>
            <a:off x="2895600" y="2231256"/>
            <a:ext cx="361950" cy="1644650"/>
          </a:xfrm>
          <a:custGeom>
            <a:avLst/>
            <a:gdLst>
              <a:gd name="T0" fmla="*/ 0 w 181"/>
              <a:gd name="T1" fmla="*/ 15 h 843"/>
              <a:gd name="T2" fmla="*/ 157 w 181"/>
              <a:gd name="T3" fmla="*/ 167 h 843"/>
              <a:gd name="T4" fmla="*/ 157 w 181"/>
              <a:gd name="T5" fmla="*/ 843 h 843"/>
              <a:gd name="T6" fmla="*/ 181 w 181"/>
              <a:gd name="T7" fmla="*/ 843 h 843"/>
              <a:gd name="T8" fmla="*/ 181 w 181"/>
              <a:gd name="T9" fmla="*/ 161 h 843"/>
              <a:gd name="T10" fmla="*/ 177 w 181"/>
              <a:gd name="T11" fmla="*/ 154 h 843"/>
              <a:gd name="T12" fmla="*/ 15 w 181"/>
              <a:gd name="T13" fmla="*/ 0 h 843"/>
              <a:gd name="T14" fmla="*/ 0 w 181"/>
              <a:gd name="T15" fmla="*/ 15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1" h="843">
                <a:moveTo>
                  <a:pt x="0" y="15"/>
                </a:moveTo>
                <a:lnTo>
                  <a:pt x="157" y="167"/>
                </a:lnTo>
                <a:lnTo>
                  <a:pt x="157" y="843"/>
                </a:lnTo>
                <a:lnTo>
                  <a:pt x="181" y="843"/>
                </a:lnTo>
                <a:lnTo>
                  <a:pt x="181" y="161"/>
                </a:lnTo>
                <a:lnTo>
                  <a:pt x="177" y="154"/>
                </a:lnTo>
                <a:lnTo>
                  <a:pt x="15" y="0"/>
                </a:lnTo>
                <a:lnTo>
                  <a:pt x="0" y="15"/>
                </a:lnTo>
                <a:close/>
              </a:path>
            </a:pathLst>
          </a:custGeom>
          <a:solidFill>
            <a:srgbClr val="FFD0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2" name="Gruppieren 1"/>
          <p:cNvGrpSpPr/>
          <p:nvPr/>
        </p:nvGrpSpPr>
        <p:grpSpPr>
          <a:xfrm>
            <a:off x="563563" y="1484784"/>
            <a:ext cx="9285981" cy="4647753"/>
            <a:chOff x="563563" y="1484784"/>
            <a:chExt cx="9285981" cy="4647753"/>
          </a:xfrm>
        </p:grpSpPr>
        <p:sp>
          <p:nvSpPr>
            <p:cNvPr id="27" name="Rectangle 24"/>
            <p:cNvSpPr txBox="1">
              <a:spLocks noChangeArrowheads="1"/>
            </p:cNvSpPr>
            <p:nvPr/>
          </p:nvSpPr>
          <p:spPr bwMode="auto">
            <a:xfrm>
              <a:off x="5263257" y="1484784"/>
              <a:ext cx="4586287" cy="543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180000" bIns="0" numCol="1" anchor="t" anchorCtr="0" compatLnSpc="1">
              <a:prstTxWarp prst="textNoShape">
                <a:avLst/>
              </a:prstTxWarp>
            </a:bodyPr>
            <a:lstStyle>
              <a:lvl1pPr marL="228600" indent="-228600" algn="l" rtl="0" eaLnBrk="1" fontAlgn="base" hangingPunct="1">
                <a:spcBef>
                  <a:spcPct val="30000"/>
                </a:spcBef>
                <a:spcAft>
                  <a:spcPct val="20000"/>
                </a:spcAft>
                <a:buClr>
                  <a:srgbClr val="006DB6"/>
                </a:buClr>
                <a:buSzPct val="90000"/>
                <a:buFont typeface="Wingdings" pitchFamily="2" charset="2"/>
                <a:buChar char="n"/>
                <a:tabLst>
                  <a:tab pos="266700" algn="l"/>
                  <a:tab pos="631825" algn="l"/>
                  <a:tab pos="981075" algn="l"/>
                </a:tabLst>
                <a:defRPr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rtl="0" eaLnBrk="1" fontAlgn="base" hangingPunct="1">
                <a:spcBef>
                  <a:spcPct val="0"/>
                </a:spcBef>
                <a:spcAft>
                  <a:spcPct val="20000"/>
                </a:spcAft>
                <a:buClr>
                  <a:schemeClr val="tx1"/>
                </a:buClr>
                <a:buFont typeface="Arial" charset="0"/>
                <a:buChar char="–"/>
                <a:tabLst>
                  <a:tab pos="266700" algn="l"/>
                  <a:tab pos="631825" algn="l"/>
                  <a:tab pos="981075" algn="l"/>
                </a:tabLst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685800" indent="-228600" algn="l" rtl="0" eaLnBrk="1" fontAlgn="base" hangingPunct="1">
                <a:spcBef>
                  <a:spcPct val="0"/>
                </a:spcBef>
                <a:spcAft>
                  <a:spcPct val="20000"/>
                </a:spcAft>
                <a:buClr>
                  <a:schemeClr val="tx1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914400" indent="-228600" algn="l" rtl="0" eaLnBrk="1" fontAlgn="base" hangingPunct="1">
                <a:spcBef>
                  <a:spcPct val="0"/>
                </a:spcBef>
                <a:spcAft>
                  <a:spcPct val="20000"/>
                </a:spcAft>
                <a:buClr>
                  <a:schemeClr val="tx1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1143000" indent="-228600" algn="l" rtl="0" eaLnBrk="1" fontAlgn="base" hangingPunct="1">
                <a:spcBef>
                  <a:spcPct val="0"/>
                </a:spcBef>
                <a:spcAft>
                  <a:spcPct val="20000"/>
                </a:spcAft>
                <a:buClr>
                  <a:schemeClr val="tx1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251075" indent="-180975" algn="l" rtl="0" eaLnBrk="1" fontAlgn="base" hangingPunct="1">
                <a:spcBef>
                  <a:spcPct val="0"/>
                </a:spcBef>
                <a:spcAft>
                  <a:spcPct val="20000"/>
                </a:spcAft>
                <a:buClr>
                  <a:schemeClr val="tx1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708275" indent="-180975" algn="l" rtl="0" eaLnBrk="1" fontAlgn="base" hangingPunct="1">
                <a:spcBef>
                  <a:spcPct val="0"/>
                </a:spcBef>
                <a:spcAft>
                  <a:spcPct val="20000"/>
                </a:spcAft>
                <a:buClr>
                  <a:schemeClr val="tx1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165475" indent="-180975" algn="l" rtl="0" eaLnBrk="1" fontAlgn="base" hangingPunct="1">
                <a:spcBef>
                  <a:spcPct val="0"/>
                </a:spcBef>
                <a:spcAft>
                  <a:spcPct val="20000"/>
                </a:spcAft>
                <a:buClr>
                  <a:schemeClr val="tx1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622675" indent="-180975" algn="l" rtl="0" eaLnBrk="1" fontAlgn="base" hangingPunct="1">
                <a:spcBef>
                  <a:spcPct val="0"/>
                </a:spcBef>
                <a:spcAft>
                  <a:spcPct val="20000"/>
                </a:spcAft>
                <a:buClr>
                  <a:schemeClr val="tx1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de-DE" sz="1600" dirty="0" smtClean="0"/>
                <a:t>Temperatur in der Schneide ist maßgeblich verantwortlich für Verschleiß und Standzeit.</a:t>
              </a:r>
            </a:p>
          </p:txBody>
        </p:sp>
        <p:pic>
          <p:nvPicPr>
            <p:cNvPr id="87" name="Picture 12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563" y="4062437"/>
              <a:ext cx="2733675" cy="2070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92" name="Line 135"/>
          <p:cNvSpPr>
            <a:spLocks noChangeShapeType="1"/>
          </p:cNvSpPr>
          <p:nvPr/>
        </p:nvSpPr>
        <p:spPr bwMode="auto">
          <a:xfrm flipH="1" flipV="1">
            <a:off x="1200149" y="2941661"/>
            <a:ext cx="866775" cy="16589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3" name="Text Box 136"/>
          <p:cNvSpPr txBox="1">
            <a:spLocks noChangeArrowheads="1"/>
          </p:cNvSpPr>
          <p:nvPr/>
        </p:nvSpPr>
        <p:spPr bwMode="auto">
          <a:xfrm>
            <a:off x="282575" y="2648769"/>
            <a:ext cx="1952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dirty="0" err="1"/>
              <a:t>T</a:t>
            </a:r>
            <a:r>
              <a:rPr lang="de-DE" baseline="-25000" dirty="0" err="1"/>
              <a:t>Schneide</a:t>
            </a:r>
            <a:endParaRPr lang="de-DE" baseline="-25000" dirty="0"/>
          </a:p>
        </p:txBody>
      </p:sp>
      <p:sp>
        <p:nvSpPr>
          <p:cNvPr id="94" name="Titel 1"/>
          <p:cNvSpPr txBox="1">
            <a:spLocks/>
          </p:cNvSpPr>
          <p:nvPr/>
        </p:nvSpPr>
        <p:spPr>
          <a:xfrm>
            <a:off x="173601" y="971436"/>
            <a:ext cx="5181037" cy="369332"/>
          </a:xfrm>
          <a:prstGeom prst="rect">
            <a:avLst/>
          </a:prstGeom>
          <a:solidFill>
            <a:srgbClr val="C8C8C8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de-DE" sz="1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Relevanz der Temperaturen beim Zerspanen</a:t>
            </a:r>
            <a:endParaRPr lang="de-DE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5263257" y="3113112"/>
            <a:ext cx="4586287" cy="2911475"/>
            <a:chOff x="5263257" y="3113112"/>
            <a:chExt cx="4586287" cy="2911475"/>
          </a:xfrm>
        </p:grpSpPr>
        <p:sp>
          <p:nvSpPr>
            <p:cNvPr id="90" name="Text Box 133"/>
            <p:cNvSpPr txBox="1">
              <a:spLocks noChangeArrowheads="1"/>
            </p:cNvSpPr>
            <p:nvPr/>
          </p:nvSpPr>
          <p:spPr bwMode="auto">
            <a:xfrm>
              <a:off x="6321425" y="5719787"/>
              <a:ext cx="2376488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sz="1400" b="1"/>
                <a:t>Oberflächenintegrität</a:t>
              </a:r>
            </a:p>
          </p:txBody>
        </p:sp>
        <p:grpSp>
          <p:nvGrpSpPr>
            <p:cNvPr id="4" name="Gruppieren 3"/>
            <p:cNvGrpSpPr/>
            <p:nvPr/>
          </p:nvGrpSpPr>
          <p:grpSpPr>
            <a:xfrm>
              <a:off x="5263257" y="3113112"/>
              <a:ext cx="4586287" cy="2533650"/>
              <a:chOff x="5263257" y="3113112"/>
              <a:chExt cx="4586287" cy="2533650"/>
            </a:xfrm>
          </p:grpSpPr>
          <p:pic>
            <p:nvPicPr>
              <p:cNvPr id="91" name="Picture 134" descr="Schliff_1und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0700" y="4091012"/>
                <a:ext cx="3886200" cy="1555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Rectangle 24"/>
              <p:cNvSpPr txBox="1">
                <a:spLocks noChangeArrowheads="1"/>
              </p:cNvSpPr>
              <p:nvPr/>
            </p:nvSpPr>
            <p:spPr bwMode="auto">
              <a:xfrm>
                <a:off x="5263257" y="3113112"/>
                <a:ext cx="4586287" cy="9210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180000" bIns="0" numCol="1" anchor="t" anchorCtr="0" compatLnSpc="1">
                <a:prstTxWarp prst="textNoShape">
                  <a:avLst/>
                </a:prstTxWarp>
              </a:bodyPr>
              <a:lstStyle>
                <a:lvl1pPr marL="228600" indent="-228600" algn="l" rtl="0" eaLnBrk="1" fontAlgn="base" hangingPunct="1">
                  <a:spcBef>
                    <a:spcPct val="30000"/>
                  </a:spcBef>
                  <a:spcAft>
                    <a:spcPct val="20000"/>
                  </a:spcAft>
                  <a:buClr>
                    <a:srgbClr val="006DB6"/>
                  </a:buClr>
                  <a:buSzPct val="90000"/>
                  <a:buFont typeface="Wingdings" pitchFamily="2" charset="2"/>
                  <a:buChar char="n"/>
                  <a:tabLst>
                    <a:tab pos="266700" algn="l"/>
                    <a:tab pos="631825" algn="l"/>
                    <a:tab pos="981075" algn="l"/>
                  </a:tabLst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Arial" charset="0"/>
                  <a:buChar char="–"/>
                  <a:tabLst>
                    <a:tab pos="266700" algn="l"/>
                    <a:tab pos="631825" algn="l"/>
                    <a:tab pos="981075" algn="l"/>
                  </a:tabLst>
                  <a:defRPr sz="1600">
                    <a:solidFill>
                      <a:schemeClr val="tx1"/>
                    </a:solidFill>
                    <a:latin typeface="+mn-lt"/>
                  </a:defRPr>
                </a:lvl2pPr>
                <a:lvl3pPr marL="685800" indent="-228600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Wingdings" pitchFamily="2" charset="2"/>
                  <a:buChar char="§"/>
                  <a:tabLst>
                    <a:tab pos="266700" algn="l"/>
                    <a:tab pos="631825" algn="l"/>
                    <a:tab pos="981075" algn="l"/>
                  </a:tabLst>
                  <a:defRPr sz="1600">
                    <a:solidFill>
                      <a:schemeClr val="tx1"/>
                    </a:solidFill>
                    <a:latin typeface="+mn-lt"/>
                  </a:defRPr>
                </a:lvl3pPr>
                <a:lvl4pPr marL="914400" indent="-228600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Wingdings" pitchFamily="2" charset="2"/>
                  <a:buChar char="§"/>
                  <a:tabLst>
                    <a:tab pos="266700" algn="l"/>
                    <a:tab pos="631825" algn="l"/>
                    <a:tab pos="981075" algn="l"/>
                  </a:tabLst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1143000" indent="-228600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Wingdings" pitchFamily="2" charset="2"/>
                  <a:buChar char="§"/>
                  <a:tabLst>
                    <a:tab pos="266700" algn="l"/>
                    <a:tab pos="631825" algn="l"/>
                    <a:tab pos="981075" algn="l"/>
                  </a:tabLst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251075" indent="-180975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Wingdings" pitchFamily="2" charset="2"/>
                  <a:buChar char="§"/>
                  <a:tabLst>
                    <a:tab pos="266700" algn="l"/>
                    <a:tab pos="631825" algn="l"/>
                    <a:tab pos="981075" algn="l"/>
                  </a:tabLst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708275" indent="-180975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Wingdings" pitchFamily="2" charset="2"/>
                  <a:buChar char="§"/>
                  <a:tabLst>
                    <a:tab pos="266700" algn="l"/>
                    <a:tab pos="631825" algn="l"/>
                    <a:tab pos="981075" algn="l"/>
                  </a:tabLst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165475" indent="-180975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Wingdings" pitchFamily="2" charset="2"/>
                  <a:buChar char="§"/>
                  <a:tabLst>
                    <a:tab pos="266700" algn="l"/>
                    <a:tab pos="631825" algn="l"/>
                    <a:tab pos="981075" algn="l"/>
                  </a:tabLst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622675" indent="-180975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Wingdings" pitchFamily="2" charset="2"/>
                  <a:buChar char="§"/>
                  <a:tabLst>
                    <a:tab pos="266700" algn="l"/>
                    <a:tab pos="631825" algn="l"/>
                    <a:tab pos="981075" algn="l"/>
                  </a:tabLst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de-DE" sz="1600" dirty="0" smtClean="0"/>
                  <a:t>Einfluss der Temperatur auf die Oberflächenbeschaffenheit der gefertigten Bauteile</a:t>
                </a:r>
              </a:p>
              <a:p>
                <a:pPr lvl="1">
                  <a:buFont typeface="Arial" charset="0"/>
                  <a:buNone/>
                </a:pPr>
                <a:endParaRPr lang="de-DE" sz="1400" dirty="0"/>
              </a:p>
            </p:txBody>
          </p:sp>
        </p:grpSp>
      </p:grpSp>
      <p:grpSp>
        <p:nvGrpSpPr>
          <p:cNvPr id="5" name="Gruppieren 4"/>
          <p:cNvGrpSpPr/>
          <p:nvPr/>
        </p:nvGrpSpPr>
        <p:grpSpPr>
          <a:xfrm>
            <a:off x="3409950" y="2060848"/>
            <a:ext cx="6439594" cy="4176464"/>
            <a:chOff x="3409950" y="2060848"/>
            <a:chExt cx="6439594" cy="4176464"/>
          </a:xfrm>
        </p:grpSpPr>
        <p:sp>
          <p:nvSpPr>
            <p:cNvPr id="89" name="Text Box 132"/>
            <p:cNvSpPr txBox="1">
              <a:spLocks noChangeArrowheads="1"/>
            </p:cNvSpPr>
            <p:nvPr/>
          </p:nvSpPr>
          <p:spPr bwMode="auto">
            <a:xfrm>
              <a:off x="3409950" y="5719787"/>
              <a:ext cx="1944688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1079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sz="1400" b="1"/>
                <a:t>Thermo-elastische Verlagerung</a:t>
              </a:r>
            </a:p>
          </p:txBody>
        </p:sp>
        <p:grpSp>
          <p:nvGrpSpPr>
            <p:cNvPr id="3" name="Gruppieren 2"/>
            <p:cNvGrpSpPr/>
            <p:nvPr/>
          </p:nvGrpSpPr>
          <p:grpSpPr>
            <a:xfrm>
              <a:off x="3554413" y="2060848"/>
              <a:ext cx="6295131" cy="3585914"/>
              <a:chOff x="3554413" y="2060848"/>
              <a:chExt cx="6295131" cy="3585914"/>
            </a:xfrm>
          </p:grpSpPr>
          <p:pic>
            <p:nvPicPr>
              <p:cNvPr id="88" name="Bild 8" descr="1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4413" y="4091012"/>
                <a:ext cx="1830387" cy="155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Rectangle 24"/>
              <p:cNvSpPr txBox="1">
                <a:spLocks noChangeArrowheads="1"/>
              </p:cNvSpPr>
              <p:nvPr/>
            </p:nvSpPr>
            <p:spPr bwMode="auto">
              <a:xfrm>
                <a:off x="5263257" y="2060848"/>
                <a:ext cx="4586287" cy="11644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180000" bIns="0" numCol="1" anchor="t" anchorCtr="0" compatLnSpc="1">
                <a:prstTxWarp prst="textNoShape">
                  <a:avLst/>
                </a:prstTxWarp>
              </a:bodyPr>
              <a:lstStyle>
                <a:lvl1pPr marL="228600" indent="-228600" algn="l" rtl="0" eaLnBrk="1" fontAlgn="base" hangingPunct="1">
                  <a:spcBef>
                    <a:spcPct val="30000"/>
                  </a:spcBef>
                  <a:spcAft>
                    <a:spcPct val="20000"/>
                  </a:spcAft>
                  <a:buClr>
                    <a:srgbClr val="006DB6"/>
                  </a:buClr>
                  <a:buSzPct val="90000"/>
                  <a:buFont typeface="Wingdings" pitchFamily="2" charset="2"/>
                  <a:buChar char="n"/>
                  <a:tabLst>
                    <a:tab pos="266700" algn="l"/>
                    <a:tab pos="631825" algn="l"/>
                    <a:tab pos="981075" algn="l"/>
                  </a:tabLst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Arial" charset="0"/>
                  <a:buChar char="–"/>
                  <a:tabLst>
                    <a:tab pos="266700" algn="l"/>
                    <a:tab pos="631825" algn="l"/>
                    <a:tab pos="981075" algn="l"/>
                  </a:tabLst>
                  <a:defRPr sz="1600">
                    <a:solidFill>
                      <a:schemeClr val="tx1"/>
                    </a:solidFill>
                    <a:latin typeface="+mn-lt"/>
                  </a:defRPr>
                </a:lvl2pPr>
                <a:lvl3pPr marL="685800" indent="-228600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Wingdings" pitchFamily="2" charset="2"/>
                  <a:buChar char="§"/>
                  <a:tabLst>
                    <a:tab pos="266700" algn="l"/>
                    <a:tab pos="631825" algn="l"/>
                    <a:tab pos="981075" algn="l"/>
                  </a:tabLst>
                  <a:defRPr sz="1600">
                    <a:solidFill>
                      <a:schemeClr val="tx1"/>
                    </a:solidFill>
                    <a:latin typeface="+mn-lt"/>
                  </a:defRPr>
                </a:lvl3pPr>
                <a:lvl4pPr marL="914400" indent="-228600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Wingdings" pitchFamily="2" charset="2"/>
                  <a:buChar char="§"/>
                  <a:tabLst>
                    <a:tab pos="266700" algn="l"/>
                    <a:tab pos="631825" algn="l"/>
                    <a:tab pos="981075" algn="l"/>
                  </a:tabLst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1143000" indent="-228600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Wingdings" pitchFamily="2" charset="2"/>
                  <a:buChar char="§"/>
                  <a:tabLst>
                    <a:tab pos="266700" algn="l"/>
                    <a:tab pos="631825" algn="l"/>
                    <a:tab pos="981075" algn="l"/>
                  </a:tabLst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251075" indent="-180975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Wingdings" pitchFamily="2" charset="2"/>
                  <a:buChar char="§"/>
                  <a:tabLst>
                    <a:tab pos="266700" algn="l"/>
                    <a:tab pos="631825" algn="l"/>
                    <a:tab pos="981075" algn="l"/>
                  </a:tabLst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708275" indent="-180975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Wingdings" pitchFamily="2" charset="2"/>
                  <a:buChar char="§"/>
                  <a:tabLst>
                    <a:tab pos="266700" algn="l"/>
                    <a:tab pos="631825" algn="l"/>
                    <a:tab pos="981075" algn="l"/>
                  </a:tabLst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165475" indent="-180975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Wingdings" pitchFamily="2" charset="2"/>
                  <a:buChar char="§"/>
                  <a:tabLst>
                    <a:tab pos="266700" algn="l"/>
                    <a:tab pos="631825" algn="l"/>
                    <a:tab pos="981075" algn="l"/>
                  </a:tabLst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622675" indent="-180975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Wingdings" pitchFamily="2" charset="2"/>
                  <a:buChar char="§"/>
                  <a:tabLst>
                    <a:tab pos="266700" algn="l"/>
                    <a:tab pos="631825" algn="l"/>
                    <a:tab pos="981075" algn="l"/>
                  </a:tabLst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de-DE" sz="1600" dirty="0" smtClean="0"/>
                  <a:t>Verstetigung des Temperaturfeldes zur Verringerung (Kompensation, Korrektur) von thermo-elastische Verlagerungen in Werkzeugmaschinen</a:t>
                </a:r>
              </a:p>
            </p:txBody>
          </p:sp>
        </p:grpSp>
      </p:grpSp>
      <p:sp>
        <p:nvSpPr>
          <p:cNvPr id="95" name="Line 135"/>
          <p:cNvSpPr>
            <a:spLocks noChangeShapeType="1"/>
          </p:cNvSpPr>
          <p:nvPr/>
        </p:nvSpPr>
        <p:spPr bwMode="auto">
          <a:xfrm flipV="1">
            <a:off x="3213099" y="2238400"/>
            <a:ext cx="854595" cy="40560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6" name="Text Box 136"/>
          <p:cNvSpPr txBox="1">
            <a:spLocks noChangeArrowheads="1"/>
          </p:cNvSpPr>
          <p:nvPr/>
        </p:nvSpPr>
        <p:spPr bwMode="auto">
          <a:xfrm>
            <a:off x="4016896" y="1838349"/>
            <a:ext cx="1952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dirty="0" err="1" smtClean="0"/>
              <a:t>T</a:t>
            </a:r>
            <a:r>
              <a:rPr lang="de-DE" baseline="-25000" dirty="0" err="1" smtClean="0"/>
              <a:t>Werkstück</a:t>
            </a:r>
            <a:endParaRPr lang="de-DE" baseline="-25000" dirty="0"/>
          </a:p>
        </p:txBody>
      </p:sp>
      <p:sp>
        <p:nvSpPr>
          <p:cNvPr id="97" name="Text Box 136"/>
          <p:cNvSpPr txBox="1">
            <a:spLocks noChangeArrowheads="1"/>
          </p:cNvSpPr>
          <p:nvPr/>
        </p:nvSpPr>
        <p:spPr bwMode="auto">
          <a:xfrm>
            <a:off x="1181995" y="1489894"/>
            <a:ext cx="1952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dirty="0" err="1" smtClean="0"/>
              <a:t>T</a:t>
            </a:r>
            <a:r>
              <a:rPr lang="de-DE" baseline="-25000" dirty="0" err="1" smtClean="0"/>
              <a:t>Span</a:t>
            </a:r>
            <a:endParaRPr lang="de-DE" baseline="-25000" dirty="0"/>
          </a:p>
        </p:txBody>
      </p:sp>
      <p:sp>
        <p:nvSpPr>
          <p:cNvPr id="98" name="Line 135"/>
          <p:cNvSpPr>
            <a:spLocks noChangeShapeType="1"/>
          </p:cNvSpPr>
          <p:nvPr/>
        </p:nvSpPr>
        <p:spPr bwMode="auto">
          <a:xfrm flipH="1" flipV="1">
            <a:off x="1685924" y="1972344"/>
            <a:ext cx="696119" cy="539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90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142" y="1703021"/>
            <a:ext cx="4577858" cy="4174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el 1"/>
          <p:cNvSpPr txBox="1">
            <a:spLocks/>
          </p:cNvSpPr>
          <p:nvPr/>
        </p:nvSpPr>
        <p:spPr>
          <a:xfrm>
            <a:off x="173601" y="971436"/>
            <a:ext cx="5181037" cy="369332"/>
          </a:xfrm>
          <a:prstGeom prst="rect">
            <a:avLst/>
          </a:prstGeom>
          <a:solidFill>
            <a:srgbClr val="C8C8C8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de-DE" sz="1800" dirty="0" smtClean="0"/>
              <a:t>Simulationsmodell - Auswertung</a:t>
            </a:r>
            <a:endParaRPr lang="de-DE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2" descr="netzwerkmode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5008" y="1711975"/>
            <a:ext cx="4433656" cy="438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Gerade Verbindung 13"/>
          <p:cNvCxnSpPr/>
          <p:nvPr/>
        </p:nvCxnSpPr>
        <p:spPr bwMode="auto">
          <a:xfrm>
            <a:off x="5914852" y="3284984"/>
            <a:ext cx="591484" cy="360040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" name="Gerade Verbindung 14"/>
          <p:cNvCxnSpPr/>
          <p:nvPr/>
        </p:nvCxnSpPr>
        <p:spPr bwMode="auto">
          <a:xfrm>
            <a:off x="6506336" y="3679247"/>
            <a:ext cx="0" cy="325817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1020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>
            <p:custDataLst>
              <p:tags r:id="rId2"/>
            </p:custDataLst>
          </p:nvPr>
        </p:nvSpPr>
        <p:spPr bwMode="gray">
          <a:xfrm>
            <a:off x="627380" y="4155440"/>
            <a:ext cx="9056370" cy="41148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5446395" algn="l"/>
                <a:tab pos="7387590" algn="l"/>
              </a:tabLst>
              <a:defRPr/>
            </a:pPr>
            <a:r>
              <a:rPr kumimoji="0" lang="de-DE" b="1" u="none" strike="noStrike" cap="none" normalizeH="0" baseline="0" smtClean="0">
                <a:ln>
                  <a:noFill/>
                </a:ln>
                <a:effectLst/>
                <a:latin typeface="Arial"/>
              </a:rPr>
              <a:t>Zusammenfassung</a:t>
            </a:r>
            <a:r>
              <a:rPr kumimoji="0" lang="de-DE" u="none" strike="noStrike" cap="none" normalizeH="0" baseline="0" smtClean="0">
                <a:ln>
                  <a:noFill/>
                </a:ln>
                <a:effectLst/>
                <a:latin typeface="Arial"/>
              </a:rPr>
              <a:t>		</a:t>
            </a:r>
            <a:endParaRPr kumimoji="0" lang="de-DE" u="none" strike="noStrike" cap="none" normalizeH="0" baseline="0" dirty="0" err="1" smtClean="0">
              <a:ln>
                <a:noFill/>
              </a:ln>
              <a:effectLst/>
              <a:latin typeface="Arial"/>
            </a:endParaRPr>
          </a:p>
        </p:txBody>
      </p:sp>
      <p:sp>
        <p:nvSpPr>
          <p:cNvPr id="11" name="Rechteck 10"/>
          <p:cNvSpPr/>
          <p:nvPr>
            <p:custDataLst>
              <p:tags r:id="rId3"/>
            </p:custDataLst>
          </p:nvPr>
        </p:nvSpPr>
        <p:spPr bwMode="gray">
          <a:xfrm>
            <a:off x="215900" y="4155440"/>
            <a:ext cx="411480" cy="41148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de-DE" b="1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/>
              </a:rPr>
              <a:t>5</a:t>
            </a:r>
            <a:endParaRPr kumimoji="0" lang="de-DE" b="1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/>
            </a:endParaRPr>
          </a:p>
        </p:txBody>
      </p:sp>
      <p:sp>
        <p:nvSpPr>
          <p:cNvPr id="10" name="Rechteck 9"/>
          <p:cNvSpPr/>
          <p:nvPr>
            <p:custDataLst>
              <p:tags r:id="rId4"/>
            </p:custDataLst>
          </p:nvPr>
        </p:nvSpPr>
        <p:spPr bwMode="gray">
          <a:xfrm>
            <a:off x="627380" y="3332480"/>
            <a:ext cx="9056370" cy="41148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5446395" algn="l"/>
                <a:tab pos="7387590" algn="l"/>
              </a:tabLst>
              <a:defRPr/>
            </a:pPr>
            <a:r>
              <a:rPr kumimoji="0" lang="de-DE" b="1" u="none" strike="noStrike" cap="none" normalizeH="0" baseline="0" smtClean="0">
                <a:ln>
                  <a:noFill/>
                </a:ln>
                <a:effectLst/>
                <a:latin typeface="Arial"/>
              </a:rPr>
              <a:t>Anwendungen</a:t>
            </a:r>
            <a:r>
              <a:rPr kumimoji="0" lang="de-DE" u="none" strike="noStrike" cap="none" normalizeH="0" baseline="0" smtClean="0">
                <a:ln>
                  <a:noFill/>
                </a:ln>
                <a:effectLst/>
                <a:latin typeface="Arial"/>
              </a:rPr>
              <a:t>		</a:t>
            </a:r>
            <a:endParaRPr kumimoji="0" lang="de-DE" u="none" strike="noStrike" cap="none" normalizeH="0" baseline="0" dirty="0" err="1" smtClean="0">
              <a:ln>
                <a:noFill/>
              </a:ln>
              <a:effectLst/>
              <a:latin typeface="Arial"/>
            </a:endParaRPr>
          </a:p>
        </p:txBody>
      </p:sp>
      <p:sp>
        <p:nvSpPr>
          <p:cNvPr id="9" name="Rechteck 8"/>
          <p:cNvSpPr/>
          <p:nvPr>
            <p:custDataLst>
              <p:tags r:id="rId5"/>
            </p:custDataLst>
          </p:nvPr>
        </p:nvSpPr>
        <p:spPr bwMode="gray">
          <a:xfrm>
            <a:off x="215900" y="3332480"/>
            <a:ext cx="411480" cy="411480"/>
          </a:xfrm>
          <a:prstGeom prst="rect">
            <a:avLst/>
          </a:prstGeom>
          <a:solidFill>
            <a:schemeClr val="folHlink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de-DE" b="1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/>
              </a:rPr>
              <a:t>4</a:t>
            </a:r>
            <a:endParaRPr kumimoji="0" lang="de-DE" b="1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/>
            </a:endParaRPr>
          </a:p>
        </p:txBody>
      </p:sp>
      <p:sp>
        <p:nvSpPr>
          <p:cNvPr id="8" name="Rechteck 7"/>
          <p:cNvSpPr/>
          <p:nvPr>
            <p:custDataLst>
              <p:tags r:id="rId6"/>
            </p:custDataLst>
          </p:nvPr>
        </p:nvSpPr>
        <p:spPr bwMode="gray">
          <a:xfrm>
            <a:off x="627380" y="2509520"/>
            <a:ext cx="9056370" cy="41148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5446395" algn="l"/>
                <a:tab pos="7387590" algn="l"/>
              </a:tabLst>
              <a:defRPr/>
            </a:pPr>
            <a:r>
              <a:rPr kumimoji="0" lang="de-DE" b="1" u="none" strike="noStrike" cap="none" normalizeH="0" baseline="0" smtClean="0">
                <a:ln>
                  <a:noFill/>
                </a:ln>
                <a:effectLst/>
                <a:latin typeface="Arial"/>
              </a:rPr>
              <a:t>Modellierung</a:t>
            </a:r>
            <a:r>
              <a:rPr kumimoji="0" lang="de-DE" u="none" strike="noStrike" cap="none" normalizeH="0" baseline="0" smtClean="0">
                <a:ln>
                  <a:noFill/>
                </a:ln>
                <a:effectLst/>
                <a:latin typeface="Arial"/>
              </a:rPr>
              <a:t>		</a:t>
            </a:r>
            <a:endParaRPr kumimoji="0" lang="de-DE" u="none" strike="noStrike" cap="none" normalizeH="0" baseline="0" dirty="0" err="1" smtClean="0">
              <a:ln>
                <a:noFill/>
              </a:ln>
              <a:effectLst/>
              <a:latin typeface="Arial"/>
            </a:endParaRPr>
          </a:p>
        </p:txBody>
      </p:sp>
      <p:sp>
        <p:nvSpPr>
          <p:cNvPr id="7" name="Rechteck 6"/>
          <p:cNvSpPr/>
          <p:nvPr>
            <p:custDataLst>
              <p:tags r:id="rId7"/>
            </p:custDataLst>
          </p:nvPr>
        </p:nvSpPr>
        <p:spPr bwMode="gray">
          <a:xfrm>
            <a:off x="215900" y="2509520"/>
            <a:ext cx="411480" cy="41148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de-DE" b="1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/>
              </a:rPr>
              <a:t>3</a:t>
            </a:r>
            <a:endParaRPr kumimoji="0" lang="de-DE" b="1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/>
            </a:endParaRPr>
          </a:p>
        </p:txBody>
      </p:sp>
      <p:sp>
        <p:nvSpPr>
          <p:cNvPr id="6" name="Rechteck 5"/>
          <p:cNvSpPr/>
          <p:nvPr>
            <p:custDataLst>
              <p:tags r:id="rId8"/>
            </p:custDataLst>
          </p:nvPr>
        </p:nvSpPr>
        <p:spPr bwMode="gray">
          <a:xfrm>
            <a:off x="627380" y="1686560"/>
            <a:ext cx="9056370" cy="41148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5446395" algn="l"/>
                <a:tab pos="7387590" algn="l"/>
              </a:tabLst>
              <a:defRPr/>
            </a:pPr>
            <a:r>
              <a:rPr kumimoji="0" lang="de-DE" b="1" u="none" strike="noStrike" cap="none" normalizeH="0" baseline="0" smtClean="0">
                <a:ln>
                  <a:noFill/>
                </a:ln>
                <a:effectLst/>
                <a:latin typeface="Arial"/>
              </a:rPr>
              <a:t>Experimentelle Untersuchungen</a:t>
            </a:r>
            <a:r>
              <a:rPr kumimoji="0" lang="de-DE" u="none" strike="noStrike" cap="none" normalizeH="0" baseline="0" smtClean="0">
                <a:ln>
                  <a:noFill/>
                </a:ln>
                <a:effectLst/>
                <a:latin typeface="Arial"/>
              </a:rPr>
              <a:t>		</a:t>
            </a:r>
            <a:endParaRPr kumimoji="0" lang="de-DE" u="none" strike="noStrike" cap="none" normalizeH="0" baseline="0" dirty="0" err="1" smtClean="0">
              <a:ln>
                <a:noFill/>
              </a:ln>
              <a:effectLst/>
              <a:latin typeface="Arial"/>
            </a:endParaRPr>
          </a:p>
        </p:txBody>
      </p:sp>
      <p:sp>
        <p:nvSpPr>
          <p:cNvPr id="5" name="Rechteck 4"/>
          <p:cNvSpPr/>
          <p:nvPr>
            <p:custDataLst>
              <p:tags r:id="rId9"/>
            </p:custDataLst>
          </p:nvPr>
        </p:nvSpPr>
        <p:spPr bwMode="gray">
          <a:xfrm>
            <a:off x="215900" y="1686560"/>
            <a:ext cx="411480" cy="41148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de-DE" b="1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/>
              </a:rPr>
              <a:t>2</a:t>
            </a:r>
            <a:endParaRPr kumimoji="0" lang="de-DE" b="1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/>
            </a:endParaRPr>
          </a:p>
        </p:txBody>
      </p:sp>
      <p:sp>
        <p:nvSpPr>
          <p:cNvPr id="4" name="Rechteck 3"/>
          <p:cNvSpPr/>
          <p:nvPr>
            <p:custDataLst>
              <p:tags r:id="rId10"/>
            </p:custDataLst>
          </p:nvPr>
        </p:nvSpPr>
        <p:spPr bwMode="gray">
          <a:xfrm>
            <a:off x="627380" y="863600"/>
            <a:ext cx="9056370" cy="41148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5446395" algn="l"/>
                <a:tab pos="7387590" algn="l"/>
              </a:tabLst>
              <a:defRPr/>
            </a:pPr>
            <a:r>
              <a:rPr kumimoji="0" lang="de-DE" b="1" u="none" strike="noStrike" cap="none" normalizeH="0" baseline="0" smtClean="0">
                <a:ln>
                  <a:noFill/>
                </a:ln>
                <a:effectLst/>
                <a:latin typeface="Arial"/>
              </a:rPr>
              <a:t>Einleitung</a:t>
            </a:r>
            <a:r>
              <a:rPr kumimoji="0" lang="de-DE" u="none" strike="noStrike" cap="none" normalizeH="0" baseline="0" smtClean="0">
                <a:ln>
                  <a:noFill/>
                </a:ln>
                <a:effectLst/>
                <a:latin typeface="Arial"/>
              </a:rPr>
              <a:t>		</a:t>
            </a:r>
            <a:endParaRPr kumimoji="0" lang="de-DE" u="none" strike="noStrike" cap="none" normalizeH="0" baseline="0" dirty="0" err="1" smtClean="0">
              <a:ln>
                <a:noFill/>
              </a:ln>
              <a:effectLst/>
              <a:latin typeface="Arial"/>
            </a:endParaRPr>
          </a:p>
        </p:txBody>
      </p:sp>
      <p:sp>
        <p:nvSpPr>
          <p:cNvPr id="3" name="Rechteck 2"/>
          <p:cNvSpPr/>
          <p:nvPr>
            <p:custDataLst>
              <p:tags r:id="rId11"/>
            </p:custDataLst>
          </p:nvPr>
        </p:nvSpPr>
        <p:spPr bwMode="gray">
          <a:xfrm>
            <a:off x="215900" y="863600"/>
            <a:ext cx="411480" cy="41148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de-DE" b="1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/>
              </a:rPr>
              <a:t>1</a:t>
            </a:r>
            <a:endParaRPr kumimoji="0" lang="de-DE" b="1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919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59526193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6" name="think-cell Folie" r:id="rId15" imgW="270" imgH="270" progId="TCLayout.ActiveDocument.1">
                  <p:embed/>
                </p:oleObj>
              </mc:Choice>
              <mc:Fallback>
                <p:oleObj name="think-cell Folie" r:id="rId1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1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73601" y="971436"/>
            <a:ext cx="5181037" cy="369332"/>
          </a:xfrm>
          <a:prstGeom prst="rect">
            <a:avLst/>
          </a:prstGeom>
          <a:solidFill>
            <a:srgbClr val="C8C8C8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de-DE" sz="1800" dirty="0" smtClean="0"/>
              <a:t>Kritische Bauteile Triebwerksindustrie</a:t>
            </a:r>
            <a:endParaRPr lang="de-DE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8" name="Quelle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15900" y="6110883"/>
            <a:ext cx="9467850" cy="19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anchor="b">
            <a:spAutoFit/>
          </a:bodyPr>
          <a:lstStyle/>
          <a:p>
            <a:r>
              <a:rPr lang="en-US" sz="1000" dirty="0" err="1" smtClean="0"/>
              <a:t>Quelle</a:t>
            </a:r>
            <a:r>
              <a:rPr lang="en-US" sz="1000" dirty="0" smtClean="0"/>
              <a:t>: FAA, NTSB</a:t>
            </a:r>
            <a:endParaRPr lang="en-US" sz="1000" dirty="0"/>
          </a:p>
        </p:txBody>
      </p:sp>
      <p:sp>
        <p:nvSpPr>
          <p:cNvPr id="54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65138" y="974725"/>
            <a:ext cx="200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it-IT" sz="1600" b="1"/>
          </a:p>
        </p:txBody>
      </p:sp>
      <p:pic>
        <p:nvPicPr>
          <p:cNvPr id="56" name="Picture 3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035" y="2382143"/>
            <a:ext cx="4224469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4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013" y="1577648"/>
            <a:ext cx="2144895" cy="133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81" y="1565425"/>
            <a:ext cx="2103730" cy="135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2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0" y="1556792"/>
            <a:ext cx="4977293" cy="398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13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314" y="2780928"/>
            <a:ext cx="1827212" cy="110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>
            <p:custDataLst>
              <p:tags r:id="rId11"/>
            </p:custDataLst>
          </p:nvPr>
        </p:nvSpPr>
        <p:spPr>
          <a:xfrm>
            <a:off x="1452513" y="5580528"/>
            <a:ext cx="263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02.06.2006 LAX: Versagen Hochdruckturbinenscheibe</a:t>
            </a:r>
          </a:p>
        </p:txBody>
      </p:sp>
      <p:sp>
        <p:nvSpPr>
          <p:cNvPr id="64" name="Textfeld 63"/>
          <p:cNvSpPr txBox="1"/>
          <p:nvPr>
            <p:custDataLst>
              <p:tags r:id="rId12"/>
            </p:custDataLst>
          </p:nvPr>
        </p:nvSpPr>
        <p:spPr>
          <a:xfrm>
            <a:off x="5601072" y="5580528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06.07.1996 </a:t>
            </a:r>
            <a:r>
              <a:rPr lang="de-DE" sz="1400" dirty="0" err="1" smtClean="0"/>
              <a:t>Pensacola</a:t>
            </a:r>
            <a:r>
              <a:rPr lang="de-DE" sz="1400" dirty="0" smtClean="0"/>
              <a:t>: Riss initiiert durch unzureichend gefertigtes Bohrloch</a:t>
            </a:r>
            <a:endParaRPr lang="de-DE" sz="1400" dirty="0"/>
          </a:p>
        </p:txBody>
      </p:sp>
      <p:pic>
        <p:nvPicPr>
          <p:cNvPr id="60" name="Picture 11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314" y="4149080"/>
            <a:ext cx="1828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749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173601" y="971436"/>
            <a:ext cx="5181037" cy="369332"/>
          </a:xfrm>
          <a:prstGeom prst="rect">
            <a:avLst/>
          </a:prstGeom>
          <a:solidFill>
            <a:srgbClr val="C8C8C8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de-DE" sz="1800" dirty="0" smtClean="0"/>
              <a:t>Prozessauslegung</a:t>
            </a:r>
            <a:endParaRPr lang="de-DE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6" name="Group 7"/>
          <p:cNvGrpSpPr>
            <a:grpSpLocks/>
          </p:cNvGrpSpPr>
          <p:nvPr/>
        </p:nvGrpSpPr>
        <p:grpSpPr bwMode="auto">
          <a:xfrm>
            <a:off x="6613947" y="1012580"/>
            <a:ext cx="2841625" cy="889000"/>
            <a:chOff x="964" y="2175"/>
            <a:chExt cx="1790" cy="560"/>
          </a:xfrm>
        </p:grpSpPr>
        <p:sp>
          <p:nvSpPr>
            <p:cNvPr id="26687" name="Rectangle 5"/>
            <p:cNvSpPr>
              <a:spLocks noChangeArrowheads="1"/>
            </p:cNvSpPr>
            <p:nvPr/>
          </p:nvSpPr>
          <p:spPr bwMode="auto">
            <a:xfrm>
              <a:off x="964" y="2175"/>
              <a:ext cx="1790" cy="560"/>
            </a:xfrm>
            <a:prstGeom prst="rect">
              <a:avLst/>
            </a:prstGeom>
            <a:solidFill>
              <a:srgbClr val="B3D3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689" name="Rectangle 6"/>
            <p:cNvSpPr>
              <a:spLocks noChangeArrowheads="1"/>
            </p:cNvSpPr>
            <p:nvPr/>
          </p:nvSpPr>
          <p:spPr bwMode="auto">
            <a:xfrm>
              <a:off x="964" y="2175"/>
              <a:ext cx="1790" cy="560"/>
            </a:xfrm>
            <a:prstGeom prst="rect">
              <a:avLst/>
            </a:prstGeom>
            <a:noFill/>
            <a:ln w="4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26646" name="Picture 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997" y="1104655"/>
            <a:ext cx="1122363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25"/>
          <p:cNvGrpSpPr>
            <a:grpSpLocks/>
          </p:cNvGrpSpPr>
          <p:nvPr/>
        </p:nvGrpSpPr>
        <p:grpSpPr bwMode="auto">
          <a:xfrm>
            <a:off x="6609184" y="4594696"/>
            <a:ext cx="2841625" cy="1498600"/>
            <a:chOff x="2840" y="2791"/>
            <a:chExt cx="1790" cy="944"/>
          </a:xfrm>
        </p:grpSpPr>
        <p:sp>
          <p:nvSpPr>
            <p:cNvPr id="26681" name="Rectangle 23"/>
            <p:cNvSpPr>
              <a:spLocks noChangeArrowheads="1"/>
            </p:cNvSpPr>
            <p:nvPr/>
          </p:nvSpPr>
          <p:spPr bwMode="auto">
            <a:xfrm>
              <a:off x="2840" y="2791"/>
              <a:ext cx="1790" cy="9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682" name="Rectangle 24"/>
            <p:cNvSpPr>
              <a:spLocks noChangeArrowheads="1"/>
            </p:cNvSpPr>
            <p:nvPr/>
          </p:nvSpPr>
          <p:spPr bwMode="auto">
            <a:xfrm>
              <a:off x="2840" y="2791"/>
              <a:ext cx="1790" cy="944"/>
            </a:xfrm>
            <a:prstGeom prst="rect">
              <a:avLst/>
            </a:prstGeom>
            <a:noFill/>
            <a:ln w="4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6" name="Group 28"/>
          <p:cNvGrpSpPr>
            <a:grpSpLocks/>
          </p:cNvGrpSpPr>
          <p:nvPr/>
        </p:nvGrpSpPr>
        <p:grpSpPr bwMode="auto">
          <a:xfrm>
            <a:off x="6613947" y="1995242"/>
            <a:ext cx="2841625" cy="1498600"/>
            <a:chOff x="964" y="2794"/>
            <a:chExt cx="1790" cy="944"/>
          </a:xfrm>
        </p:grpSpPr>
        <p:sp>
          <p:nvSpPr>
            <p:cNvPr id="26679" name="Rectangle 26"/>
            <p:cNvSpPr>
              <a:spLocks noChangeArrowheads="1"/>
            </p:cNvSpPr>
            <p:nvPr/>
          </p:nvSpPr>
          <p:spPr bwMode="auto">
            <a:xfrm>
              <a:off x="964" y="2794"/>
              <a:ext cx="1790" cy="9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680" name="Rectangle 27"/>
            <p:cNvSpPr>
              <a:spLocks noChangeArrowheads="1"/>
            </p:cNvSpPr>
            <p:nvPr/>
          </p:nvSpPr>
          <p:spPr bwMode="auto">
            <a:xfrm>
              <a:off x="964" y="2794"/>
              <a:ext cx="1790" cy="944"/>
            </a:xfrm>
            <a:prstGeom prst="rect">
              <a:avLst/>
            </a:prstGeom>
            <a:noFill/>
            <a:ln w="4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7" name="Group 31"/>
          <p:cNvGrpSpPr>
            <a:grpSpLocks/>
          </p:cNvGrpSpPr>
          <p:nvPr/>
        </p:nvGrpSpPr>
        <p:grpSpPr bwMode="auto">
          <a:xfrm>
            <a:off x="6612359" y="3612033"/>
            <a:ext cx="2836863" cy="889000"/>
            <a:chOff x="2842" y="2172"/>
            <a:chExt cx="1787" cy="560"/>
          </a:xfrm>
        </p:grpSpPr>
        <p:sp>
          <p:nvSpPr>
            <p:cNvPr id="26677" name="Rectangle 29"/>
            <p:cNvSpPr>
              <a:spLocks noChangeArrowheads="1"/>
            </p:cNvSpPr>
            <p:nvPr/>
          </p:nvSpPr>
          <p:spPr bwMode="auto">
            <a:xfrm>
              <a:off x="2842" y="2172"/>
              <a:ext cx="1787" cy="560"/>
            </a:xfrm>
            <a:prstGeom prst="rect">
              <a:avLst/>
            </a:prstGeom>
            <a:solidFill>
              <a:srgbClr val="B3D3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678" name="Rectangle 30"/>
            <p:cNvSpPr>
              <a:spLocks noChangeArrowheads="1"/>
            </p:cNvSpPr>
            <p:nvPr/>
          </p:nvSpPr>
          <p:spPr bwMode="auto">
            <a:xfrm>
              <a:off x="2842" y="2172"/>
              <a:ext cx="1787" cy="560"/>
            </a:xfrm>
            <a:prstGeom prst="rect">
              <a:avLst/>
            </a:prstGeom>
            <a:noFill/>
            <a:ln w="4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0" name="Rectangle 34"/>
          <p:cNvSpPr>
            <a:spLocks noChangeArrowheads="1"/>
          </p:cNvSpPr>
          <p:nvPr/>
        </p:nvSpPr>
        <p:spPr bwMode="auto">
          <a:xfrm rot="16200000">
            <a:off x="6480195" y="1366483"/>
            <a:ext cx="62356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2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Behörde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659" name="Picture 3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97" y="1090367"/>
            <a:ext cx="7493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60" name="Picture 3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509" y="3627908"/>
            <a:ext cx="7016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61" name="Picture 3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996" y="3805708"/>
            <a:ext cx="561975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62" name="Picture 3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684" y="4115271"/>
            <a:ext cx="6540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63" name="Picture 3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721" y="3737446"/>
            <a:ext cx="701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64" name="Picture 4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896" y="4174008"/>
            <a:ext cx="103028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65" name="Picture 4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134" y="4153371"/>
            <a:ext cx="609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66" name="Picture 4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221" y="3875558"/>
            <a:ext cx="842963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67" name="Picture 4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997" y="2323855"/>
            <a:ext cx="1401763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46"/>
          <p:cNvSpPr>
            <a:spLocks noChangeArrowheads="1"/>
          </p:cNvSpPr>
          <p:nvPr/>
        </p:nvSpPr>
        <p:spPr bwMode="auto">
          <a:xfrm>
            <a:off x="8453859" y="2069855"/>
            <a:ext cx="354013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LCF</a:t>
            </a: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656" name="Rectangle 55"/>
          <p:cNvSpPr>
            <a:spLocks noChangeArrowheads="1"/>
          </p:cNvSpPr>
          <p:nvPr/>
        </p:nvSpPr>
        <p:spPr bwMode="auto">
          <a:xfrm>
            <a:off x="6683796" y="4670896"/>
            <a:ext cx="9842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2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Anforderung</a:t>
            </a: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672" name="Rectangle 62"/>
          <p:cNvSpPr>
            <a:spLocks noChangeArrowheads="1"/>
          </p:cNvSpPr>
          <p:nvPr/>
        </p:nvSpPr>
        <p:spPr bwMode="auto">
          <a:xfrm>
            <a:off x="6683796" y="5821263"/>
            <a:ext cx="28416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Wingdings" pitchFamily="2" charset="2"/>
                <a:cs typeface="Arial" pitchFamily="34" charset="0"/>
              </a:rPr>
              <a:t>à</a:t>
            </a: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673" name="Rectangle 63"/>
          <p:cNvSpPr>
            <a:spLocks noChangeArrowheads="1"/>
          </p:cNvSpPr>
          <p:nvPr/>
        </p:nvSpPr>
        <p:spPr bwMode="auto">
          <a:xfrm>
            <a:off x="6871121" y="5818088"/>
            <a:ext cx="11445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2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Bauteilzertifikat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688" name="Picture 6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109" y="5336058"/>
            <a:ext cx="130968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74" name="Rectangle 65"/>
          <p:cNvSpPr>
            <a:spLocks noChangeArrowheads="1"/>
          </p:cNvSpPr>
          <p:nvPr/>
        </p:nvSpPr>
        <p:spPr bwMode="auto">
          <a:xfrm>
            <a:off x="8052221" y="4701058"/>
            <a:ext cx="75020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Oberfläche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675" name="Rectangle 66"/>
          <p:cNvSpPr>
            <a:spLocks noChangeArrowheads="1"/>
          </p:cNvSpPr>
          <p:nvPr/>
        </p:nvSpPr>
        <p:spPr bwMode="auto">
          <a:xfrm>
            <a:off x="8052221" y="4878858"/>
            <a:ext cx="57066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Rauheit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676" name="Rectangle 67"/>
          <p:cNvSpPr>
            <a:spLocks noChangeArrowheads="1"/>
          </p:cNvSpPr>
          <p:nvPr/>
        </p:nvSpPr>
        <p:spPr bwMode="auto">
          <a:xfrm>
            <a:off x="8052221" y="5058246"/>
            <a:ext cx="64530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Werkstoff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Rectangle 3"/>
          <p:cNvSpPr>
            <a:spLocks noChangeArrowheads="1"/>
          </p:cNvSpPr>
          <p:nvPr/>
        </p:nvSpPr>
        <p:spPr bwMode="auto">
          <a:xfrm>
            <a:off x="6690890" y="2358667"/>
            <a:ext cx="1448915" cy="970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180000" bIns="0"/>
          <a:lstStyle/>
          <a:p>
            <a:pPr marL="266700" indent="-26670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rgbClr val="006DB6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</a:pPr>
            <a:r>
              <a:rPr lang="de-DE" sz="1200" dirty="0" smtClean="0"/>
              <a:t>Normtests</a:t>
            </a:r>
            <a:r>
              <a:rPr lang="de-DE" sz="1200" dirty="0"/>
              <a:t> </a:t>
            </a:r>
            <a:r>
              <a:rPr lang="de-DE" sz="1200" dirty="0" smtClean="0"/>
              <a:t>zu Nachweis der Lebensdauer</a:t>
            </a:r>
            <a:endParaRPr lang="de-DE" sz="1200" dirty="0"/>
          </a:p>
        </p:txBody>
      </p:sp>
      <p:sp>
        <p:nvSpPr>
          <p:cNvPr id="71" name="Rectangle 55"/>
          <p:cNvSpPr>
            <a:spLocks noChangeArrowheads="1"/>
          </p:cNvSpPr>
          <p:nvPr/>
        </p:nvSpPr>
        <p:spPr bwMode="auto">
          <a:xfrm>
            <a:off x="6717669" y="2062345"/>
            <a:ext cx="9842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Anforderung: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Rectangle 34"/>
          <p:cNvSpPr>
            <a:spLocks noChangeArrowheads="1"/>
          </p:cNvSpPr>
          <p:nvPr/>
        </p:nvSpPr>
        <p:spPr bwMode="auto">
          <a:xfrm rot="16200000">
            <a:off x="6453535" y="3978387"/>
            <a:ext cx="7069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2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Hersteller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Rectangle 62"/>
          <p:cNvSpPr>
            <a:spLocks noChangeArrowheads="1"/>
          </p:cNvSpPr>
          <p:nvPr/>
        </p:nvSpPr>
        <p:spPr bwMode="auto">
          <a:xfrm>
            <a:off x="6771654" y="3116810"/>
            <a:ext cx="28416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Wingdings" pitchFamily="2" charset="2"/>
                <a:cs typeface="Arial" pitchFamily="34" charset="0"/>
              </a:rPr>
              <a:t>à</a:t>
            </a: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Rectangle 63"/>
          <p:cNvSpPr>
            <a:spLocks noChangeArrowheads="1"/>
          </p:cNvSpPr>
          <p:nvPr/>
        </p:nvSpPr>
        <p:spPr bwMode="auto">
          <a:xfrm>
            <a:off x="6958979" y="3113635"/>
            <a:ext cx="64921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Z</a:t>
            </a:r>
            <a:r>
              <a:rPr lang="de-DE" sz="12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ertifikat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Rectangle 3"/>
          <p:cNvSpPr>
            <a:spLocks noChangeArrowheads="1"/>
          </p:cNvSpPr>
          <p:nvPr/>
        </p:nvSpPr>
        <p:spPr bwMode="auto">
          <a:xfrm>
            <a:off x="6683796" y="4906280"/>
            <a:ext cx="1448915" cy="970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180000" bIns="0"/>
          <a:lstStyle/>
          <a:p>
            <a:pPr marL="266700" indent="-26670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rgbClr val="006DB6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</a:pPr>
            <a:r>
              <a:rPr lang="de-DE" sz="1200" dirty="0" smtClean="0"/>
              <a:t>Qualität beruht auf Güte des Fertigungs-prozesses</a:t>
            </a:r>
            <a:endParaRPr lang="de-DE" sz="1200" dirty="0"/>
          </a:p>
        </p:txBody>
      </p:sp>
      <p:pic>
        <p:nvPicPr>
          <p:cNvPr id="76" name="Picture 14" descr="New_Concept_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853" y="3588111"/>
            <a:ext cx="2771775" cy="24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46"/>
          <p:cNvSpPr>
            <a:spLocks noChangeArrowheads="1"/>
          </p:cNvSpPr>
          <p:nvPr/>
        </p:nvSpPr>
        <p:spPr bwMode="auto">
          <a:xfrm>
            <a:off x="200472" y="1556792"/>
            <a:ext cx="5761038" cy="12954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Text Box 47"/>
          <p:cNvSpPr txBox="1">
            <a:spLocks noChangeArrowheads="1"/>
          </p:cNvSpPr>
          <p:nvPr/>
        </p:nvSpPr>
        <p:spPr bwMode="auto">
          <a:xfrm>
            <a:off x="344935" y="1701255"/>
            <a:ext cx="1439862" cy="6413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>
                <a:solidFill>
                  <a:schemeClr val="bg1"/>
                </a:solidFill>
              </a:rPr>
              <a:t>Eingangs-parameter</a:t>
            </a:r>
          </a:p>
        </p:txBody>
      </p:sp>
      <p:sp>
        <p:nvSpPr>
          <p:cNvPr id="79" name="Text Box 48"/>
          <p:cNvSpPr txBox="1">
            <a:spLocks noChangeArrowheads="1"/>
          </p:cNvSpPr>
          <p:nvPr/>
        </p:nvSpPr>
        <p:spPr bwMode="auto">
          <a:xfrm>
            <a:off x="2119760" y="1837780"/>
            <a:ext cx="1439862" cy="3667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>
                <a:solidFill>
                  <a:schemeClr val="bg1"/>
                </a:solidFill>
              </a:rPr>
              <a:t>Validierung</a:t>
            </a:r>
          </a:p>
        </p:txBody>
      </p:sp>
      <p:sp>
        <p:nvSpPr>
          <p:cNvPr id="80" name="Text Box 49"/>
          <p:cNvSpPr txBox="1">
            <a:spLocks noChangeArrowheads="1"/>
          </p:cNvSpPr>
          <p:nvPr/>
        </p:nvSpPr>
        <p:spPr bwMode="auto">
          <a:xfrm>
            <a:off x="3872360" y="1699667"/>
            <a:ext cx="2016125" cy="6413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>
                <a:solidFill>
                  <a:schemeClr val="bg1"/>
                </a:solidFill>
              </a:rPr>
              <a:t>Fixieren der Parameter</a:t>
            </a:r>
          </a:p>
        </p:txBody>
      </p:sp>
      <p:cxnSp>
        <p:nvCxnSpPr>
          <p:cNvPr id="81" name="AutoShape 50"/>
          <p:cNvCxnSpPr>
            <a:cxnSpLocks noChangeShapeType="1"/>
            <a:stCxn id="78" idx="3"/>
            <a:endCxn id="79" idx="1"/>
          </p:cNvCxnSpPr>
          <p:nvPr/>
        </p:nvCxnSpPr>
        <p:spPr bwMode="auto">
          <a:xfrm>
            <a:off x="1784797" y="2021930"/>
            <a:ext cx="334963" cy="0"/>
          </a:xfrm>
          <a:prstGeom prst="straightConnector1">
            <a:avLst/>
          </a:prstGeom>
          <a:noFill/>
          <a:ln w="2667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2" name="AutoShape 51"/>
          <p:cNvCxnSpPr>
            <a:cxnSpLocks noChangeShapeType="1"/>
            <a:stCxn id="79" idx="3"/>
            <a:endCxn id="80" idx="1"/>
          </p:cNvCxnSpPr>
          <p:nvPr/>
        </p:nvCxnSpPr>
        <p:spPr bwMode="auto">
          <a:xfrm flipV="1">
            <a:off x="3559622" y="2020342"/>
            <a:ext cx="312738" cy="1588"/>
          </a:xfrm>
          <a:prstGeom prst="straightConnector1">
            <a:avLst/>
          </a:prstGeom>
          <a:noFill/>
          <a:ln w="2667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3" name="Text Box 52"/>
          <p:cNvSpPr txBox="1">
            <a:spLocks noChangeArrowheads="1"/>
          </p:cNvSpPr>
          <p:nvPr/>
        </p:nvSpPr>
        <p:spPr bwMode="auto">
          <a:xfrm>
            <a:off x="3153222" y="2521992"/>
            <a:ext cx="27352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DE" sz="1600" i="1">
                <a:solidFill>
                  <a:schemeClr val="bg1"/>
                </a:solidFill>
              </a:rPr>
              <a:t>„Fixed Process“</a:t>
            </a:r>
          </a:p>
        </p:txBody>
      </p:sp>
      <p:sp>
        <p:nvSpPr>
          <p:cNvPr id="84" name="Text Box 53"/>
          <p:cNvSpPr txBox="1">
            <a:spLocks noChangeArrowheads="1"/>
          </p:cNvSpPr>
          <p:nvPr/>
        </p:nvSpPr>
        <p:spPr bwMode="auto">
          <a:xfrm>
            <a:off x="2361060" y="3141117"/>
            <a:ext cx="1441450" cy="366713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>
                <a:solidFill>
                  <a:schemeClr val="bg1"/>
                </a:solidFill>
              </a:rPr>
              <a:t>Revalidation</a:t>
            </a:r>
          </a:p>
        </p:txBody>
      </p:sp>
      <p:cxnSp>
        <p:nvCxnSpPr>
          <p:cNvPr id="85" name="AutoShape 54"/>
          <p:cNvCxnSpPr>
            <a:cxnSpLocks noChangeShapeType="1"/>
            <a:stCxn id="80" idx="3"/>
            <a:endCxn id="84" idx="3"/>
          </p:cNvCxnSpPr>
          <p:nvPr/>
        </p:nvCxnSpPr>
        <p:spPr bwMode="auto">
          <a:xfrm flipH="1">
            <a:off x="3802510" y="2020342"/>
            <a:ext cx="2085975" cy="1304925"/>
          </a:xfrm>
          <a:prstGeom prst="bentConnector3">
            <a:avLst>
              <a:gd name="adj1" fmla="val -10958"/>
            </a:avLst>
          </a:prstGeom>
          <a:noFill/>
          <a:ln w="1079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6" name="AutoShape 55"/>
          <p:cNvCxnSpPr>
            <a:cxnSpLocks noChangeShapeType="1"/>
            <a:stCxn id="84" idx="1"/>
            <a:endCxn id="78" idx="1"/>
          </p:cNvCxnSpPr>
          <p:nvPr/>
        </p:nvCxnSpPr>
        <p:spPr bwMode="auto">
          <a:xfrm rot="10800000">
            <a:off x="344935" y="2021930"/>
            <a:ext cx="2016125" cy="1303337"/>
          </a:xfrm>
          <a:prstGeom prst="bentConnector3">
            <a:avLst>
              <a:gd name="adj1" fmla="val 111338"/>
            </a:avLst>
          </a:prstGeom>
          <a:noFill/>
          <a:ln w="1079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87" name="Picture 10" descr="ACCENT_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45" y="4980416"/>
            <a:ext cx="190817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Quelle"/>
          <p:cNvSpPr txBox="1">
            <a:spLocks noChangeArrowheads="1"/>
          </p:cNvSpPr>
          <p:nvPr/>
        </p:nvSpPr>
        <p:spPr bwMode="auto">
          <a:xfrm>
            <a:off x="215900" y="6110883"/>
            <a:ext cx="9467850" cy="19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anchor="b">
            <a:spAutoFit/>
          </a:bodyPr>
          <a:lstStyle/>
          <a:p>
            <a:r>
              <a:rPr lang="en-US" sz="1000" dirty="0" err="1" smtClean="0"/>
              <a:t>Quelle</a:t>
            </a:r>
            <a:r>
              <a:rPr lang="en-US" sz="1000" dirty="0" smtClean="0"/>
              <a:t>: ACCENT Consortium</a:t>
            </a:r>
            <a:endParaRPr lang="en-US" sz="1000" dirty="0"/>
          </a:p>
        </p:txBody>
      </p:sp>
      <p:pic>
        <p:nvPicPr>
          <p:cNvPr id="89" name="Picture 10" descr="fp7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24" y="3789040"/>
            <a:ext cx="1274231" cy="1102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282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6656" grpId="0"/>
      <p:bldP spid="26672" grpId="0"/>
      <p:bldP spid="26673" grpId="0"/>
      <p:bldP spid="26674" grpId="0"/>
      <p:bldP spid="26675" grpId="0"/>
      <p:bldP spid="26676" grpId="0"/>
      <p:bldP spid="70" grpId="0"/>
      <p:bldP spid="71" grpId="0"/>
      <p:bldP spid="72" grpId="0"/>
      <p:bldP spid="73" grpId="0"/>
      <p:bldP spid="74" grpId="0"/>
      <p:bldP spid="75" grpId="0"/>
      <p:bldP spid="77" grpId="0" animBg="1"/>
      <p:bldP spid="78" grpId="0" animBg="1"/>
      <p:bldP spid="79" grpId="0" animBg="1"/>
      <p:bldP spid="80" grpId="0" animBg="1"/>
      <p:bldP spid="83" grpId="0"/>
      <p:bldP spid="8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173601" y="971436"/>
            <a:ext cx="5181037" cy="369332"/>
          </a:xfrm>
          <a:prstGeom prst="rect">
            <a:avLst/>
          </a:prstGeom>
          <a:solidFill>
            <a:srgbClr val="C8C8C8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de-DE" sz="1800" dirty="0" smtClean="0"/>
              <a:t>Prozessauslegung</a:t>
            </a:r>
            <a:endParaRPr lang="de-DE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2" name="Line 6"/>
          <p:cNvSpPr>
            <a:spLocks noChangeShapeType="1"/>
          </p:cNvSpPr>
          <p:nvPr/>
        </p:nvSpPr>
        <p:spPr bwMode="auto">
          <a:xfrm>
            <a:off x="966219" y="2551583"/>
            <a:ext cx="0" cy="30480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3" name="Line 7"/>
          <p:cNvSpPr>
            <a:spLocks noChangeShapeType="1"/>
          </p:cNvSpPr>
          <p:nvPr/>
        </p:nvSpPr>
        <p:spPr bwMode="auto">
          <a:xfrm>
            <a:off x="890019" y="5599583"/>
            <a:ext cx="762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4" name="Line 8"/>
          <p:cNvSpPr>
            <a:spLocks noChangeShapeType="1"/>
          </p:cNvSpPr>
          <p:nvPr/>
        </p:nvSpPr>
        <p:spPr bwMode="auto">
          <a:xfrm>
            <a:off x="890019" y="5294783"/>
            <a:ext cx="762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5" name="Line 9"/>
          <p:cNvSpPr>
            <a:spLocks noChangeShapeType="1"/>
          </p:cNvSpPr>
          <p:nvPr/>
        </p:nvSpPr>
        <p:spPr bwMode="auto">
          <a:xfrm>
            <a:off x="890019" y="4989983"/>
            <a:ext cx="762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6" name="Line 10"/>
          <p:cNvSpPr>
            <a:spLocks noChangeShapeType="1"/>
          </p:cNvSpPr>
          <p:nvPr/>
        </p:nvSpPr>
        <p:spPr bwMode="auto">
          <a:xfrm>
            <a:off x="890019" y="4685183"/>
            <a:ext cx="762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7" name="Line 11"/>
          <p:cNvSpPr>
            <a:spLocks noChangeShapeType="1"/>
          </p:cNvSpPr>
          <p:nvPr/>
        </p:nvSpPr>
        <p:spPr bwMode="auto">
          <a:xfrm>
            <a:off x="890019" y="4380383"/>
            <a:ext cx="762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8" name="Line 12"/>
          <p:cNvSpPr>
            <a:spLocks noChangeShapeType="1"/>
          </p:cNvSpPr>
          <p:nvPr/>
        </p:nvSpPr>
        <p:spPr bwMode="auto">
          <a:xfrm>
            <a:off x="890019" y="4075583"/>
            <a:ext cx="762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9" name="Line 13"/>
          <p:cNvSpPr>
            <a:spLocks noChangeShapeType="1"/>
          </p:cNvSpPr>
          <p:nvPr/>
        </p:nvSpPr>
        <p:spPr bwMode="auto">
          <a:xfrm>
            <a:off x="890019" y="3770783"/>
            <a:ext cx="762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0" name="Line 14"/>
          <p:cNvSpPr>
            <a:spLocks noChangeShapeType="1"/>
          </p:cNvSpPr>
          <p:nvPr/>
        </p:nvSpPr>
        <p:spPr bwMode="auto">
          <a:xfrm>
            <a:off x="890019" y="3465983"/>
            <a:ext cx="762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" name="Line 15"/>
          <p:cNvSpPr>
            <a:spLocks noChangeShapeType="1"/>
          </p:cNvSpPr>
          <p:nvPr/>
        </p:nvSpPr>
        <p:spPr bwMode="auto">
          <a:xfrm>
            <a:off x="890019" y="3161183"/>
            <a:ext cx="762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2" name="Line 16"/>
          <p:cNvSpPr>
            <a:spLocks noChangeShapeType="1"/>
          </p:cNvSpPr>
          <p:nvPr/>
        </p:nvSpPr>
        <p:spPr bwMode="auto">
          <a:xfrm>
            <a:off x="890019" y="2856383"/>
            <a:ext cx="762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3" name="Line 17"/>
          <p:cNvSpPr>
            <a:spLocks noChangeShapeType="1"/>
          </p:cNvSpPr>
          <p:nvPr/>
        </p:nvSpPr>
        <p:spPr bwMode="auto">
          <a:xfrm>
            <a:off x="890019" y="2551583"/>
            <a:ext cx="762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4" name="Line 18"/>
          <p:cNvSpPr>
            <a:spLocks noChangeShapeType="1"/>
          </p:cNvSpPr>
          <p:nvPr/>
        </p:nvSpPr>
        <p:spPr bwMode="auto">
          <a:xfrm>
            <a:off x="966219" y="5599583"/>
            <a:ext cx="4376737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5" name="Line 19"/>
          <p:cNvSpPr>
            <a:spLocks noChangeShapeType="1"/>
          </p:cNvSpPr>
          <p:nvPr/>
        </p:nvSpPr>
        <p:spPr bwMode="auto">
          <a:xfrm flipV="1">
            <a:off x="966219" y="5599583"/>
            <a:ext cx="0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6" name="Line 20"/>
          <p:cNvSpPr>
            <a:spLocks noChangeShapeType="1"/>
          </p:cNvSpPr>
          <p:nvPr/>
        </p:nvSpPr>
        <p:spPr bwMode="auto">
          <a:xfrm flipV="1">
            <a:off x="2318769" y="5599583"/>
            <a:ext cx="0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7" name="Line 21"/>
          <p:cNvSpPr>
            <a:spLocks noChangeShapeType="1"/>
          </p:cNvSpPr>
          <p:nvPr/>
        </p:nvSpPr>
        <p:spPr bwMode="auto">
          <a:xfrm flipV="1">
            <a:off x="3671319" y="5599583"/>
            <a:ext cx="0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8" name="Line 22"/>
          <p:cNvSpPr>
            <a:spLocks noChangeShapeType="1"/>
          </p:cNvSpPr>
          <p:nvPr/>
        </p:nvSpPr>
        <p:spPr bwMode="auto">
          <a:xfrm flipV="1">
            <a:off x="5023869" y="5599583"/>
            <a:ext cx="0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3" name="Gruppieren 2"/>
          <p:cNvGrpSpPr/>
          <p:nvPr/>
        </p:nvGrpSpPr>
        <p:grpSpPr>
          <a:xfrm>
            <a:off x="1309119" y="2675408"/>
            <a:ext cx="3714750" cy="2676525"/>
            <a:chOff x="1309119" y="2675408"/>
            <a:chExt cx="3714750" cy="2676525"/>
          </a:xfrm>
        </p:grpSpPr>
        <p:sp>
          <p:nvSpPr>
            <p:cNvPr id="69" name="Freeform 23"/>
            <p:cNvSpPr>
              <a:spLocks/>
            </p:cNvSpPr>
            <p:nvPr/>
          </p:nvSpPr>
          <p:spPr bwMode="auto">
            <a:xfrm>
              <a:off x="1309119" y="2675408"/>
              <a:ext cx="333375" cy="1457325"/>
            </a:xfrm>
            <a:custGeom>
              <a:avLst/>
              <a:gdLst>
                <a:gd name="T0" fmla="*/ 0 w 210"/>
                <a:gd name="T1" fmla="*/ 0 h 918"/>
                <a:gd name="T2" fmla="*/ 24 w 210"/>
                <a:gd name="T3" fmla="*/ 120 h 918"/>
                <a:gd name="T4" fmla="*/ 54 w 210"/>
                <a:gd name="T5" fmla="*/ 246 h 918"/>
                <a:gd name="T6" fmla="*/ 78 w 210"/>
                <a:gd name="T7" fmla="*/ 372 h 918"/>
                <a:gd name="T8" fmla="*/ 102 w 210"/>
                <a:gd name="T9" fmla="*/ 498 h 918"/>
                <a:gd name="T10" fmla="*/ 132 w 210"/>
                <a:gd name="T11" fmla="*/ 618 h 918"/>
                <a:gd name="T12" fmla="*/ 156 w 210"/>
                <a:gd name="T13" fmla="*/ 732 h 918"/>
                <a:gd name="T14" fmla="*/ 186 w 210"/>
                <a:gd name="T15" fmla="*/ 834 h 918"/>
                <a:gd name="T16" fmla="*/ 198 w 210"/>
                <a:gd name="T17" fmla="*/ 876 h 918"/>
                <a:gd name="T18" fmla="*/ 210 w 210"/>
                <a:gd name="T19" fmla="*/ 918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918">
                  <a:moveTo>
                    <a:pt x="0" y="0"/>
                  </a:moveTo>
                  <a:lnTo>
                    <a:pt x="24" y="120"/>
                  </a:lnTo>
                  <a:lnTo>
                    <a:pt x="54" y="246"/>
                  </a:lnTo>
                  <a:lnTo>
                    <a:pt x="78" y="372"/>
                  </a:lnTo>
                  <a:lnTo>
                    <a:pt x="102" y="498"/>
                  </a:lnTo>
                  <a:lnTo>
                    <a:pt x="132" y="618"/>
                  </a:lnTo>
                  <a:lnTo>
                    <a:pt x="156" y="732"/>
                  </a:lnTo>
                  <a:lnTo>
                    <a:pt x="186" y="834"/>
                  </a:lnTo>
                  <a:lnTo>
                    <a:pt x="198" y="876"/>
                  </a:lnTo>
                  <a:lnTo>
                    <a:pt x="210" y="918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8" name="Freeform 24"/>
            <p:cNvSpPr>
              <a:spLocks/>
            </p:cNvSpPr>
            <p:nvPr/>
          </p:nvSpPr>
          <p:spPr bwMode="auto">
            <a:xfrm>
              <a:off x="1642494" y="4132733"/>
              <a:ext cx="342900" cy="495300"/>
            </a:xfrm>
            <a:custGeom>
              <a:avLst/>
              <a:gdLst>
                <a:gd name="T0" fmla="*/ 0 w 216"/>
                <a:gd name="T1" fmla="*/ 0 h 312"/>
                <a:gd name="T2" fmla="*/ 24 w 216"/>
                <a:gd name="T3" fmla="*/ 60 h 312"/>
                <a:gd name="T4" fmla="*/ 54 w 216"/>
                <a:gd name="T5" fmla="*/ 114 h 312"/>
                <a:gd name="T6" fmla="*/ 78 w 216"/>
                <a:gd name="T7" fmla="*/ 162 h 312"/>
                <a:gd name="T8" fmla="*/ 108 w 216"/>
                <a:gd name="T9" fmla="*/ 198 h 312"/>
                <a:gd name="T10" fmla="*/ 138 w 216"/>
                <a:gd name="T11" fmla="*/ 234 h 312"/>
                <a:gd name="T12" fmla="*/ 162 w 216"/>
                <a:gd name="T13" fmla="*/ 258 h 312"/>
                <a:gd name="T14" fmla="*/ 216 w 216"/>
                <a:gd name="T15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312">
                  <a:moveTo>
                    <a:pt x="0" y="0"/>
                  </a:moveTo>
                  <a:lnTo>
                    <a:pt x="24" y="60"/>
                  </a:lnTo>
                  <a:lnTo>
                    <a:pt x="54" y="114"/>
                  </a:lnTo>
                  <a:lnTo>
                    <a:pt x="78" y="162"/>
                  </a:lnTo>
                  <a:lnTo>
                    <a:pt x="108" y="198"/>
                  </a:lnTo>
                  <a:lnTo>
                    <a:pt x="138" y="234"/>
                  </a:lnTo>
                  <a:lnTo>
                    <a:pt x="162" y="258"/>
                  </a:lnTo>
                  <a:lnTo>
                    <a:pt x="216" y="31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9" name="Freeform 25"/>
            <p:cNvSpPr>
              <a:spLocks/>
            </p:cNvSpPr>
            <p:nvPr/>
          </p:nvSpPr>
          <p:spPr bwMode="auto">
            <a:xfrm>
              <a:off x="1985394" y="4628033"/>
              <a:ext cx="333375" cy="238125"/>
            </a:xfrm>
            <a:custGeom>
              <a:avLst/>
              <a:gdLst>
                <a:gd name="T0" fmla="*/ 0 w 210"/>
                <a:gd name="T1" fmla="*/ 0 h 150"/>
                <a:gd name="T2" fmla="*/ 54 w 210"/>
                <a:gd name="T3" fmla="*/ 48 h 150"/>
                <a:gd name="T4" fmla="*/ 102 w 210"/>
                <a:gd name="T5" fmla="*/ 90 h 150"/>
                <a:gd name="T6" fmla="*/ 156 w 210"/>
                <a:gd name="T7" fmla="*/ 120 h 150"/>
                <a:gd name="T8" fmla="*/ 210 w 210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50">
                  <a:moveTo>
                    <a:pt x="0" y="0"/>
                  </a:moveTo>
                  <a:lnTo>
                    <a:pt x="54" y="48"/>
                  </a:lnTo>
                  <a:lnTo>
                    <a:pt x="102" y="90"/>
                  </a:lnTo>
                  <a:lnTo>
                    <a:pt x="156" y="120"/>
                  </a:lnTo>
                  <a:lnTo>
                    <a:pt x="210" y="15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0" name="Freeform 26"/>
            <p:cNvSpPr>
              <a:spLocks/>
            </p:cNvSpPr>
            <p:nvPr/>
          </p:nvSpPr>
          <p:spPr bwMode="auto">
            <a:xfrm>
              <a:off x="2318769" y="4866158"/>
              <a:ext cx="342900" cy="152400"/>
            </a:xfrm>
            <a:custGeom>
              <a:avLst/>
              <a:gdLst>
                <a:gd name="T0" fmla="*/ 0 w 216"/>
                <a:gd name="T1" fmla="*/ 0 h 96"/>
                <a:gd name="T2" fmla="*/ 108 w 216"/>
                <a:gd name="T3" fmla="*/ 54 h 96"/>
                <a:gd name="T4" fmla="*/ 216 w 216"/>
                <a:gd name="T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96">
                  <a:moveTo>
                    <a:pt x="0" y="0"/>
                  </a:moveTo>
                  <a:lnTo>
                    <a:pt x="108" y="54"/>
                  </a:lnTo>
                  <a:lnTo>
                    <a:pt x="216" y="9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1" name="Freeform 27"/>
            <p:cNvSpPr>
              <a:spLocks/>
            </p:cNvSpPr>
            <p:nvPr/>
          </p:nvSpPr>
          <p:spPr bwMode="auto">
            <a:xfrm>
              <a:off x="2661669" y="5018558"/>
              <a:ext cx="333375" cy="95250"/>
            </a:xfrm>
            <a:custGeom>
              <a:avLst/>
              <a:gdLst>
                <a:gd name="T0" fmla="*/ 0 w 210"/>
                <a:gd name="T1" fmla="*/ 0 h 60"/>
                <a:gd name="T2" fmla="*/ 102 w 210"/>
                <a:gd name="T3" fmla="*/ 36 h 60"/>
                <a:gd name="T4" fmla="*/ 210 w 210"/>
                <a:gd name="T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0" h="60">
                  <a:moveTo>
                    <a:pt x="0" y="0"/>
                  </a:moveTo>
                  <a:lnTo>
                    <a:pt x="102" y="36"/>
                  </a:lnTo>
                  <a:lnTo>
                    <a:pt x="210" y="6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2" name="Freeform 28"/>
            <p:cNvSpPr>
              <a:spLocks/>
            </p:cNvSpPr>
            <p:nvPr/>
          </p:nvSpPr>
          <p:spPr bwMode="auto">
            <a:xfrm>
              <a:off x="2995044" y="5113808"/>
              <a:ext cx="342900" cy="66675"/>
            </a:xfrm>
            <a:custGeom>
              <a:avLst/>
              <a:gdLst>
                <a:gd name="T0" fmla="*/ 0 w 216"/>
                <a:gd name="T1" fmla="*/ 0 h 42"/>
                <a:gd name="T2" fmla="*/ 108 w 216"/>
                <a:gd name="T3" fmla="*/ 24 h 42"/>
                <a:gd name="T4" fmla="*/ 216 w 216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42">
                  <a:moveTo>
                    <a:pt x="0" y="0"/>
                  </a:moveTo>
                  <a:lnTo>
                    <a:pt x="108" y="24"/>
                  </a:lnTo>
                  <a:lnTo>
                    <a:pt x="216" y="4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3" name="Freeform 29"/>
            <p:cNvSpPr>
              <a:spLocks/>
            </p:cNvSpPr>
            <p:nvPr/>
          </p:nvSpPr>
          <p:spPr bwMode="auto">
            <a:xfrm>
              <a:off x="3337944" y="5180483"/>
              <a:ext cx="333375" cy="57150"/>
            </a:xfrm>
            <a:custGeom>
              <a:avLst/>
              <a:gdLst>
                <a:gd name="T0" fmla="*/ 0 w 210"/>
                <a:gd name="T1" fmla="*/ 0 h 36"/>
                <a:gd name="T2" fmla="*/ 102 w 210"/>
                <a:gd name="T3" fmla="*/ 18 h 36"/>
                <a:gd name="T4" fmla="*/ 210 w 210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0" h="36">
                  <a:moveTo>
                    <a:pt x="0" y="0"/>
                  </a:moveTo>
                  <a:lnTo>
                    <a:pt x="102" y="18"/>
                  </a:lnTo>
                  <a:lnTo>
                    <a:pt x="210" y="3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4" name="Freeform 30"/>
            <p:cNvSpPr>
              <a:spLocks/>
            </p:cNvSpPr>
            <p:nvPr/>
          </p:nvSpPr>
          <p:spPr bwMode="auto">
            <a:xfrm>
              <a:off x="3671319" y="5237633"/>
              <a:ext cx="342900" cy="38100"/>
            </a:xfrm>
            <a:custGeom>
              <a:avLst/>
              <a:gdLst>
                <a:gd name="T0" fmla="*/ 0 w 216"/>
                <a:gd name="T1" fmla="*/ 0 h 24"/>
                <a:gd name="T2" fmla="*/ 108 w 216"/>
                <a:gd name="T3" fmla="*/ 12 h 24"/>
                <a:gd name="T4" fmla="*/ 216 w 216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24">
                  <a:moveTo>
                    <a:pt x="0" y="0"/>
                  </a:moveTo>
                  <a:lnTo>
                    <a:pt x="108" y="12"/>
                  </a:lnTo>
                  <a:lnTo>
                    <a:pt x="216" y="24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5" name="Line 31"/>
            <p:cNvSpPr>
              <a:spLocks noChangeShapeType="1"/>
            </p:cNvSpPr>
            <p:nvPr/>
          </p:nvSpPr>
          <p:spPr bwMode="auto">
            <a:xfrm>
              <a:off x="4014219" y="5275733"/>
              <a:ext cx="333375" cy="285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6" name="Freeform 32"/>
            <p:cNvSpPr>
              <a:spLocks/>
            </p:cNvSpPr>
            <p:nvPr/>
          </p:nvSpPr>
          <p:spPr bwMode="auto">
            <a:xfrm>
              <a:off x="4347594" y="5304308"/>
              <a:ext cx="342900" cy="28575"/>
            </a:xfrm>
            <a:custGeom>
              <a:avLst/>
              <a:gdLst>
                <a:gd name="T0" fmla="*/ 0 w 216"/>
                <a:gd name="T1" fmla="*/ 0 h 18"/>
                <a:gd name="T2" fmla="*/ 108 w 216"/>
                <a:gd name="T3" fmla="*/ 12 h 18"/>
                <a:gd name="T4" fmla="*/ 216 w 216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18">
                  <a:moveTo>
                    <a:pt x="0" y="0"/>
                  </a:moveTo>
                  <a:lnTo>
                    <a:pt x="108" y="12"/>
                  </a:lnTo>
                  <a:lnTo>
                    <a:pt x="216" y="18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7" name="Line 33"/>
            <p:cNvSpPr>
              <a:spLocks noChangeShapeType="1"/>
            </p:cNvSpPr>
            <p:nvPr/>
          </p:nvSpPr>
          <p:spPr bwMode="auto">
            <a:xfrm>
              <a:off x="4690494" y="5332883"/>
              <a:ext cx="333375" cy="190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2995044" y="2551583"/>
            <a:ext cx="2028825" cy="1524000"/>
            <a:chOff x="2995044" y="2551583"/>
            <a:chExt cx="2028825" cy="1524000"/>
          </a:xfrm>
        </p:grpSpPr>
        <p:sp>
          <p:nvSpPr>
            <p:cNvPr id="98" name="Freeform 34"/>
            <p:cNvSpPr>
              <a:spLocks/>
            </p:cNvSpPr>
            <p:nvPr/>
          </p:nvSpPr>
          <p:spPr bwMode="auto">
            <a:xfrm>
              <a:off x="2995044" y="2551583"/>
              <a:ext cx="342900" cy="438150"/>
            </a:xfrm>
            <a:custGeom>
              <a:avLst/>
              <a:gdLst>
                <a:gd name="T0" fmla="*/ 0 w 216"/>
                <a:gd name="T1" fmla="*/ 0 h 276"/>
                <a:gd name="T2" fmla="*/ 54 w 216"/>
                <a:gd name="T3" fmla="*/ 78 h 276"/>
                <a:gd name="T4" fmla="*/ 108 w 216"/>
                <a:gd name="T5" fmla="*/ 150 h 276"/>
                <a:gd name="T6" fmla="*/ 162 w 216"/>
                <a:gd name="T7" fmla="*/ 216 h 276"/>
                <a:gd name="T8" fmla="*/ 216 w 216"/>
                <a:gd name="T9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276">
                  <a:moveTo>
                    <a:pt x="0" y="0"/>
                  </a:moveTo>
                  <a:lnTo>
                    <a:pt x="54" y="78"/>
                  </a:lnTo>
                  <a:lnTo>
                    <a:pt x="108" y="150"/>
                  </a:lnTo>
                  <a:lnTo>
                    <a:pt x="162" y="216"/>
                  </a:lnTo>
                  <a:lnTo>
                    <a:pt x="216" y="27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9" name="Freeform 35"/>
            <p:cNvSpPr>
              <a:spLocks/>
            </p:cNvSpPr>
            <p:nvPr/>
          </p:nvSpPr>
          <p:spPr bwMode="auto">
            <a:xfrm>
              <a:off x="3337944" y="2989733"/>
              <a:ext cx="333375" cy="323850"/>
            </a:xfrm>
            <a:custGeom>
              <a:avLst/>
              <a:gdLst>
                <a:gd name="T0" fmla="*/ 0 w 210"/>
                <a:gd name="T1" fmla="*/ 0 h 204"/>
                <a:gd name="T2" fmla="*/ 54 w 210"/>
                <a:gd name="T3" fmla="*/ 60 h 204"/>
                <a:gd name="T4" fmla="*/ 102 w 210"/>
                <a:gd name="T5" fmla="*/ 108 h 204"/>
                <a:gd name="T6" fmla="*/ 210 w 210"/>
                <a:gd name="T7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" h="204">
                  <a:moveTo>
                    <a:pt x="0" y="0"/>
                  </a:moveTo>
                  <a:lnTo>
                    <a:pt x="54" y="60"/>
                  </a:lnTo>
                  <a:lnTo>
                    <a:pt x="102" y="108"/>
                  </a:lnTo>
                  <a:lnTo>
                    <a:pt x="210" y="204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0" name="Freeform 36"/>
            <p:cNvSpPr>
              <a:spLocks/>
            </p:cNvSpPr>
            <p:nvPr/>
          </p:nvSpPr>
          <p:spPr bwMode="auto">
            <a:xfrm>
              <a:off x="3671319" y="3313583"/>
              <a:ext cx="342900" cy="257175"/>
            </a:xfrm>
            <a:custGeom>
              <a:avLst/>
              <a:gdLst>
                <a:gd name="T0" fmla="*/ 0 w 216"/>
                <a:gd name="T1" fmla="*/ 0 h 162"/>
                <a:gd name="T2" fmla="*/ 108 w 216"/>
                <a:gd name="T3" fmla="*/ 84 h 162"/>
                <a:gd name="T4" fmla="*/ 216 w 216"/>
                <a:gd name="T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162">
                  <a:moveTo>
                    <a:pt x="0" y="0"/>
                  </a:moveTo>
                  <a:lnTo>
                    <a:pt x="108" y="84"/>
                  </a:lnTo>
                  <a:lnTo>
                    <a:pt x="216" y="16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1" name="Freeform 37"/>
            <p:cNvSpPr>
              <a:spLocks/>
            </p:cNvSpPr>
            <p:nvPr/>
          </p:nvSpPr>
          <p:spPr bwMode="auto">
            <a:xfrm>
              <a:off x="4014219" y="3570758"/>
              <a:ext cx="333375" cy="200025"/>
            </a:xfrm>
            <a:custGeom>
              <a:avLst/>
              <a:gdLst>
                <a:gd name="T0" fmla="*/ 0 w 210"/>
                <a:gd name="T1" fmla="*/ 0 h 126"/>
                <a:gd name="T2" fmla="*/ 102 w 210"/>
                <a:gd name="T3" fmla="*/ 66 h 126"/>
                <a:gd name="T4" fmla="*/ 210 w 210"/>
                <a:gd name="T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0" h="126">
                  <a:moveTo>
                    <a:pt x="0" y="0"/>
                  </a:moveTo>
                  <a:lnTo>
                    <a:pt x="102" y="66"/>
                  </a:lnTo>
                  <a:lnTo>
                    <a:pt x="210" y="12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2" name="Freeform 38"/>
            <p:cNvSpPr>
              <a:spLocks/>
            </p:cNvSpPr>
            <p:nvPr/>
          </p:nvSpPr>
          <p:spPr bwMode="auto">
            <a:xfrm>
              <a:off x="4347594" y="3770783"/>
              <a:ext cx="342900" cy="161925"/>
            </a:xfrm>
            <a:custGeom>
              <a:avLst/>
              <a:gdLst>
                <a:gd name="T0" fmla="*/ 0 w 216"/>
                <a:gd name="T1" fmla="*/ 0 h 102"/>
                <a:gd name="T2" fmla="*/ 108 w 216"/>
                <a:gd name="T3" fmla="*/ 54 h 102"/>
                <a:gd name="T4" fmla="*/ 216 w 216"/>
                <a:gd name="T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102">
                  <a:moveTo>
                    <a:pt x="0" y="0"/>
                  </a:moveTo>
                  <a:lnTo>
                    <a:pt x="108" y="54"/>
                  </a:lnTo>
                  <a:lnTo>
                    <a:pt x="216" y="10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3" name="Freeform 39"/>
            <p:cNvSpPr>
              <a:spLocks/>
            </p:cNvSpPr>
            <p:nvPr/>
          </p:nvSpPr>
          <p:spPr bwMode="auto">
            <a:xfrm>
              <a:off x="4690494" y="3932708"/>
              <a:ext cx="333375" cy="142875"/>
            </a:xfrm>
            <a:custGeom>
              <a:avLst/>
              <a:gdLst>
                <a:gd name="T0" fmla="*/ 0 w 210"/>
                <a:gd name="T1" fmla="*/ 0 h 90"/>
                <a:gd name="T2" fmla="*/ 102 w 210"/>
                <a:gd name="T3" fmla="*/ 48 h 90"/>
                <a:gd name="T4" fmla="*/ 210 w 210"/>
                <a:gd name="T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0" h="90">
                  <a:moveTo>
                    <a:pt x="0" y="0"/>
                  </a:moveTo>
                  <a:lnTo>
                    <a:pt x="102" y="48"/>
                  </a:lnTo>
                  <a:lnTo>
                    <a:pt x="210" y="9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104" name="Rectangle 40"/>
          <p:cNvSpPr>
            <a:spLocks noChangeArrowheads="1"/>
          </p:cNvSpPr>
          <p:nvPr/>
        </p:nvSpPr>
        <p:spPr bwMode="auto">
          <a:xfrm>
            <a:off x="702694" y="5466233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GB" b="1">
                <a:solidFill>
                  <a:srgbClr val="000000"/>
                </a:solidFill>
              </a:rPr>
              <a:t>0</a:t>
            </a:r>
            <a:endParaRPr lang="en-GB" sz="2400">
              <a:latin typeface="Times New Roman" pitchFamily="18" charset="0"/>
            </a:endParaRPr>
          </a:p>
        </p:txBody>
      </p:sp>
      <p:sp>
        <p:nvSpPr>
          <p:cNvPr id="105" name="Rectangle 41"/>
          <p:cNvSpPr>
            <a:spLocks noChangeArrowheads="1"/>
          </p:cNvSpPr>
          <p:nvPr/>
        </p:nvSpPr>
        <p:spPr bwMode="auto">
          <a:xfrm>
            <a:off x="582044" y="4856633"/>
            <a:ext cx="25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GB" b="1">
                <a:solidFill>
                  <a:srgbClr val="000000"/>
                </a:solidFill>
              </a:rPr>
              <a:t>10</a:t>
            </a:r>
            <a:endParaRPr lang="en-GB" sz="2400">
              <a:latin typeface="Times New Roman" pitchFamily="18" charset="0"/>
            </a:endParaRPr>
          </a:p>
        </p:txBody>
      </p:sp>
      <p:sp>
        <p:nvSpPr>
          <p:cNvPr id="106" name="Rectangle 42"/>
          <p:cNvSpPr>
            <a:spLocks noChangeArrowheads="1"/>
          </p:cNvSpPr>
          <p:nvPr/>
        </p:nvSpPr>
        <p:spPr bwMode="auto">
          <a:xfrm>
            <a:off x="582044" y="4247033"/>
            <a:ext cx="25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GB" b="1">
                <a:solidFill>
                  <a:srgbClr val="000000"/>
                </a:solidFill>
              </a:rPr>
              <a:t>20</a:t>
            </a:r>
            <a:endParaRPr lang="en-GB" sz="2400">
              <a:latin typeface="Times New Roman" pitchFamily="18" charset="0"/>
            </a:endParaRPr>
          </a:p>
        </p:txBody>
      </p:sp>
      <p:sp>
        <p:nvSpPr>
          <p:cNvPr id="107" name="Rectangle 43"/>
          <p:cNvSpPr>
            <a:spLocks noChangeArrowheads="1"/>
          </p:cNvSpPr>
          <p:nvPr/>
        </p:nvSpPr>
        <p:spPr bwMode="auto">
          <a:xfrm>
            <a:off x="582044" y="3637433"/>
            <a:ext cx="25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GB" b="1">
                <a:solidFill>
                  <a:srgbClr val="000000"/>
                </a:solidFill>
              </a:rPr>
              <a:t>30</a:t>
            </a:r>
            <a:endParaRPr lang="en-GB" sz="2400">
              <a:latin typeface="Times New Roman" pitchFamily="18" charset="0"/>
            </a:endParaRPr>
          </a:p>
        </p:txBody>
      </p:sp>
      <p:sp>
        <p:nvSpPr>
          <p:cNvPr id="108" name="Rectangle 44"/>
          <p:cNvSpPr>
            <a:spLocks noChangeArrowheads="1"/>
          </p:cNvSpPr>
          <p:nvPr/>
        </p:nvSpPr>
        <p:spPr bwMode="auto">
          <a:xfrm>
            <a:off x="582044" y="3027833"/>
            <a:ext cx="25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GB" b="1">
                <a:solidFill>
                  <a:srgbClr val="000000"/>
                </a:solidFill>
              </a:rPr>
              <a:t>40</a:t>
            </a:r>
            <a:endParaRPr lang="en-GB" sz="2400">
              <a:latin typeface="Times New Roman" pitchFamily="18" charset="0"/>
            </a:endParaRPr>
          </a:p>
        </p:txBody>
      </p:sp>
      <p:sp>
        <p:nvSpPr>
          <p:cNvPr id="109" name="Rectangle 45"/>
          <p:cNvSpPr>
            <a:spLocks noChangeArrowheads="1"/>
          </p:cNvSpPr>
          <p:nvPr/>
        </p:nvSpPr>
        <p:spPr bwMode="auto">
          <a:xfrm>
            <a:off x="582044" y="2418233"/>
            <a:ext cx="25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GB" b="1">
                <a:solidFill>
                  <a:srgbClr val="000000"/>
                </a:solidFill>
              </a:rPr>
              <a:t>50</a:t>
            </a:r>
            <a:endParaRPr lang="en-GB" sz="2400">
              <a:latin typeface="Times New Roman" pitchFamily="18" charset="0"/>
            </a:endParaRPr>
          </a:p>
        </p:txBody>
      </p:sp>
      <p:sp>
        <p:nvSpPr>
          <p:cNvPr id="110" name="Rectangle 46"/>
          <p:cNvSpPr>
            <a:spLocks noChangeArrowheads="1"/>
          </p:cNvSpPr>
          <p:nvPr/>
        </p:nvSpPr>
        <p:spPr bwMode="auto">
          <a:xfrm>
            <a:off x="959869" y="5818658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GB" b="1">
                <a:solidFill>
                  <a:srgbClr val="000000"/>
                </a:solidFill>
              </a:rPr>
              <a:t>0</a:t>
            </a:r>
            <a:endParaRPr lang="en-GB" sz="2400">
              <a:latin typeface="Times New Roman" pitchFamily="18" charset="0"/>
            </a:endParaRPr>
          </a:p>
        </p:txBody>
      </p:sp>
      <p:sp>
        <p:nvSpPr>
          <p:cNvPr id="111" name="Rectangle 47"/>
          <p:cNvSpPr>
            <a:spLocks noChangeArrowheads="1"/>
          </p:cNvSpPr>
          <p:nvPr/>
        </p:nvSpPr>
        <p:spPr bwMode="auto">
          <a:xfrm>
            <a:off x="2153669" y="5818658"/>
            <a:ext cx="4445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GB" b="1">
                <a:solidFill>
                  <a:srgbClr val="000000"/>
                </a:solidFill>
              </a:rPr>
              <a:t>0,02</a:t>
            </a:r>
            <a:endParaRPr lang="en-GB" sz="2400">
              <a:latin typeface="Times New Roman" pitchFamily="18" charset="0"/>
            </a:endParaRPr>
          </a:p>
        </p:txBody>
      </p:sp>
      <p:sp>
        <p:nvSpPr>
          <p:cNvPr id="112" name="Rectangle 48"/>
          <p:cNvSpPr>
            <a:spLocks noChangeArrowheads="1"/>
          </p:cNvSpPr>
          <p:nvPr/>
        </p:nvSpPr>
        <p:spPr bwMode="auto">
          <a:xfrm>
            <a:off x="3506219" y="5818658"/>
            <a:ext cx="4445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GB" b="1">
                <a:solidFill>
                  <a:srgbClr val="000000"/>
                </a:solidFill>
              </a:rPr>
              <a:t>0,04</a:t>
            </a:r>
            <a:endParaRPr lang="en-GB" sz="2400">
              <a:latin typeface="Times New Roman" pitchFamily="18" charset="0"/>
            </a:endParaRPr>
          </a:p>
        </p:txBody>
      </p:sp>
      <p:sp>
        <p:nvSpPr>
          <p:cNvPr id="113" name="Rectangle 49"/>
          <p:cNvSpPr>
            <a:spLocks noChangeArrowheads="1"/>
          </p:cNvSpPr>
          <p:nvPr/>
        </p:nvSpPr>
        <p:spPr bwMode="auto">
          <a:xfrm>
            <a:off x="4858769" y="5818658"/>
            <a:ext cx="4445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GB" b="1">
                <a:solidFill>
                  <a:srgbClr val="000000"/>
                </a:solidFill>
              </a:rPr>
              <a:t>0,06</a:t>
            </a:r>
            <a:endParaRPr lang="en-GB" sz="2400">
              <a:latin typeface="Times New Roman" pitchFamily="18" charset="0"/>
            </a:endParaRPr>
          </a:p>
        </p:txBody>
      </p:sp>
      <p:sp>
        <p:nvSpPr>
          <p:cNvPr id="114" name="Line 50"/>
          <p:cNvSpPr>
            <a:spLocks noChangeShapeType="1"/>
          </p:cNvSpPr>
          <p:nvPr/>
        </p:nvSpPr>
        <p:spPr bwMode="auto">
          <a:xfrm flipH="1">
            <a:off x="988444" y="3262783"/>
            <a:ext cx="26416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115" name="Line 51"/>
          <p:cNvSpPr>
            <a:spLocks noChangeShapeType="1"/>
          </p:cNvSpPr>
          <p:nvPr/>
        </p:nvSpPr>
        <p:spPr bwMode="auto">
          <a:xfrm rot="16200000" flipH="1">
            <a:off x="3410969" y="4696296"/>
            <a:ext cx="18669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116" name="Text Box 52"/>
          <p:cNvSpPr txBox="1">
            <a:spLocks noChangeArrowheads="1"/>
          </p:cNvSpPr>
          <p:nvPr/>
        </p:nvSpPr>
        <p:spPr bwMode="auto">
          <a:xfrm>
            <a:off x="2891856" y="5621808"/>
            <a:ext cx="25447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GB" sz="140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GB" sz="1400">
                <a:latin typeface="Times New Roman" pitchFamily="18" charset="0"/>
              </a:rPr>
              <a:t> [mm/tooth]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1448819" y="3284984"/>
            <a:ext cx="2886075" cy="2020888"/>
            <a:chOff x="1448819" y="3284984"/>
            <a:chExt cx="2886075" cy="2020888"/>
          </a:xfrm>
        </p:grpSpPr>
        <p:sp>
          <p:nvSpPr>
            <p:cNvPr id="117" name="Freeform 53"/>
            <p:cNvSpPr>
              <a:spLocks/>
            </p:cNvSpPr>
            <p:nvPr/>
          </p:nvSpPr>
          <p:spPr bwMode="auto">
            <a:xfrm>
              <a:off x="1453581" y="3289747"/>
              <a:ext cx="2881313" cy="2016125"/>
            </a:xfrm>
            <a:custGeom>
              <a:avLst/>
              <a:gdLst>
                <a:gd name="T0" fmla="*/ 0 w 1815"/>
                <a:gd name="T1" fmla="*/ 0 h 1270"/>
                <a:gd name="T2" fmla="*/ 1361 w 1815"/>
                <a:gd name="T3" fmla="*/ 0 h 1270"/>
                <a:gd name="T4" fmla="*/ 1815 w 1815"/>
                <a:gd name="T5" fmla="*/ 317 h 1270"/>
                <a:gd name="T6" fmla="*/ 1815 w 1815"/>
                <a:gd name="T7" fmla="*/ 1270 h 1270"/>
                <a:gd name="T8" fmla="*/ 1134 w 1815"/>
                <a:gd name="T9" fmla="*/ 1179 h 1270"/>
                <a:gd name="T10" fmla="*/ 635 w 1815"/>
                <a:gd name="T11" fmla="*/ 1043 h 1270"/>
                <a:gd name="T12" fmla="*/ 409 w 1815"/>
                <a:gd name="T13" fmla="*/ 907 h 1270"/>
                <a:gd name="T14" fmla="*/ 182 w 1815"/>
                <a:gd name="T15" fmla="*/ 680 h 1270"/>
                <a:gd name="T16" fmla="*/ 91 w 1815"/>
                <a:gd name="T17" fmla="*/ 408 h 1270"/>
                <a:gd name="T18" fmla="*/ 0 w 1815"/>
                <a:gd name="T19" fmla="*/ 90 h 1270"/>
                <a:gd name="T20" fmla="*/ 0 w 1815"/>
                <a:gd name="T21" fmla="*/ 0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15" h="1270">
                  <a:moveTo>
                    <a:pt x="0" y="0"/>
                  </a:moveTo>
                  <a:lnTo>
                    <a:pt x="1361" y="0"/>
                  </a:lnTo>
                  <a:lnTo>
                    <a:pt x="1815" y="317"/>
                  </a:lnTo>
                  <a:lnTo>
                    <a:pt x="1815" y="1270"/>
                  </a:lnTo>
                  <a:lnTo>
                    <a:pt x="1134" y="1179"/>
                  </a:lnTo>
                  <a:lnTo>
                    <a:pt x="635" y="1043"/>
                  </a:lnTo>
                  <a:lnTo>
                    <a:pt x="409" y="907"/>
                  </a:lnTo>
                  <a:lnTo>
                    <a:pt x="182" y="680"/>
                  </a:lnTo>
                  <a:lnTo>
                    <a:pt x="91" y="408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de-DE"/>
            </a:p>
          </p:txBody>
        </p:sp>
        <p:sp>
          <p:nvSpPr>
            <p:cNvPr id="118" name="Freeform 54"/>
            <p:cNvSpPr>
              <a:spLocks/>
            </p:cNvSpPr>
            <p:nvPr/>
          </p:nvSpPr>
          <p:spPr bwMode="auto">
            <a:xfrm>
              <a:off x="1448819" y="3284984"/>
              <a:ext cx="2881312" cy="2016125"/>
            </a:xfrm>
            <a:custGeom>
              <a:avLst/>
              <a:gdLst>
                <a:gd name="T0" fmla="*/ 0 w 1815"/>
                <a:gd name="T1" fmla="*/ 0 h 1270"/>
                <a:gd name="T2" fmla="*/ 1361 w 1815"/>
                <a:gd name="T3" fmla="*/ 0 h 1270"/>
                <a:gd name="T4" fmla="*/ 1815 w 1815"/>
                <a:gd name="T5" fmla="*/ 317 h 1270"/>
                <a:gd name="T6" fmla="*/ 1815 w 1815"/>
                <a:gd name="T7" fmla="*/ 1270 h 1270"/>
                <a:gd name="T8" fmla="*/ 1134 w 1815"/>
                <a:gd name="T9" fmla="*/ 1179 h 1270"/>
                <a:gd name="T10" fmla="*/ 635 w 1815"/>
                <a:gd name="T11" fmla="*/ 1043 h 1270"/>
                <a:gd name="T12" fmla="*/ 409 w 1815"/>
                <a:gd name="T13" fmla="*/ 907 h 1270"/>
                <a:gd name="T14" fmla="*/ 182 w 1815"/>
                <a:gd name="T15" fmla="*/ 680 h 1270"/>
                <a:gd name="T16" fmla="*/ 91 w 1815"/>
                <a:gd name="T17" fmla="*/ 408 h 1270"/>
                <a:gd name="T18" fmla="*/ 0 w 1815"/>
                <a:gd name="T19" fmla="*/ 90 h 1270"/>
                <a:gd name="T20" fmla="*/ 0 w 1815"/>
                <a:gd name="T21" fmla="*/ 0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15" h="1270">
                  <a:moveTo>
                    <a:pt x="0" y="0"/>
                  </a:moveTo>
                  <a:lnTo>
                    <a:pt x="1361" y="0"/>
                  </a:lnTo>
                  <a:lnTo>
                    <a:pt x="1815" y="317"/>
                  </a:lnTo>
                  <a:lnTo>
                    <a:pt x="1815" y="1270"/>
                  </a:lnTo>
                  <a:lnTo>
                    <a:pt x="1134" y="1179"/>
                  </a:lnTo>
                  <a:lnTo>
                    <a:pt x="635" y="1043"/>
                  </a:lnTo>
                  <a:lnTo>
                    <a:pt x="409" y="907"/>
                  </a:lnTo>
                  <a:lnTo>
                    <a:pt x="182" y="680"/>
                  </a:lnTo>
                  <a:lnTo>
                    <a:pt x="91" y="408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de-DE"/>
            </a:p>
          </p:txBody>
        </p:sp>
      </p:grpSp>
      <p:grpSp>
        <p:nvGrpSpPr>
          <p:cNvPr id="121" name="Group 57"/>
          <p:cNvGrpSpPr>
            <a:grpSpLocks/>
          </p:cNvGrpSpPr>
          <p:nvPr/>
        </p:nvGrpSpPr>
        <p:grpSpPr bwMode="auto">
          <a:xfrm>
            <a:off x="1952056" y="3227858"/>
            <a:ext cx="2447925" cy="1447800"/>
            <a:chOff x="2189" y="4531"/>
            <a:chExt cx="1542" cy="912"/>
          </a:xfrm>
        </p:grpSpPr>
        <p:sp>
          <p:nvSpPr>
            <p:cNvPr id="122" name="Oval 58"/>
            <p:cNvSpPr>
              <a:spLocks noChangeArrowheads="1"/>
            </p:cNvSpPr>
            <p:nvPr/>
          </p:nvSpPr>
          <p:spPr bwMode="auto">
            <a:xfrm>
              <a:off x="2399" y="5227"/>
              <a:ext cx="54" cy="5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3" name="Oval 59"/>
            <p:cNvSpPr>
              <a:spLocks noChangeArrowheads="1"/>
            </p:cNvSpPr>
            <p:nvPr/>
          </p:nvSpPr>
          <p:spPr bwMode="auto">
            <a:xfrm>
              <a:off x="2825" y="4531"/>
              <a:ext cx="54" cy="5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4" name="Oval 60"/>
            <p:cNvSpPr>
              <a:spLocks noChangeArrowheads="1"/>
            </p:cNvSpPr>
            <p:nvPr/>
          </p:nvSpPr>
          <p:spPr bwMode="auto">
            <a:xfrm>
              <a:off x="3677" y="4849"/>
              <a:ext cx="54" cy="5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5" name="Oval 61"/>
            <p:cNvSpPr>
              <a:spLocks noChangeArrowheads="1"/>
            </p:cNvSpPr>
            <p:nvPr/>
          </p:nvSpPr>
          <p:spPr bwMode="auto">
            <a:xfrm>
              <a:off x="2399" y="4849"/>
              <a:ext cx="54" cy="5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6" name="Oval 62"/>
            <p:cNvSpPr>
              <a:spLocks noChangeArrowheads="1"/>
            </p:cNvSpPr>
            <p:nvPr/>
          </p:nvSpPr>
          <p:spPr bwMode="auto">
            <a:xfrm>
              <a:off x="2525" y="5041"/>
              <a:ext cx="54" cy="5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7" name="Oval 63"/>
            <p:cNvSpPr>
              <a:spLocks noChangeArrowheads="1"/>
            </p:cNvSpPr>
            <p:nvPr/>
          </p:nvSpPr>
          <p:spPr bwMode="auto">
            <a:xfrm>
              <a:off x="2189" y="5233"/>
              <a:ext cx="54" cy="5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8" name="Oval 64"/>
            <p:cNvSpPr>
              <a:spLocks noChangeArrowheads="1"/>
            </p:cNvSpPr>
            <p:nvPr/>
          </p:nvSpPr>
          <p:spPr bwMode="auto">
            <a:xfrm>
              <a:off x="2189" y="5389"/>
              <a:ext cx="54" cy="5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129" name="Text Box 65"/>
          <p:cNvSpPr txBox="1">
            <a:spLocks noChangeArrowheads="1"/>
          </p:cNvSpPr>
          <p:nvPr/>
        </p:nvSpPr>
        <p:spPr bwMode="auto">
          <a:xfrm rot="16200000">
            <a:off x="-199007" y="2940521"/>
            <a:ext cx="1247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de-DE" sz="140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de-DE" sz="1400">
                <a:latin typeface="Times New Roman" pitchFamily="18" charset="0"/>
              </a:rPr>
              <a:t> [m/min]</a:t>
            </a:r>
          </a:p>
        </p:txBody>
      </p:sp>
      <p:sp>
        <p:nvSpPr>
          <p:cNvPr id="130" name="Text Box 69"/>
          <p:cNvSpPr txBox="1">
            <a:spLocks noChangeArrowheads="1"/>
          </p:cNvSpPr>
          <p:nvPr/>
        </p:nvSpPr>
        <p:spPr bwMode="auto">
          <a:xfrm>
            <a:off x="179706" y="1435221"/>
            <a:ext cx="2447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 b="1" dirty="0" err="1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1400" b="1" dirty="0" err="1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éclet</a:t>
            </a:r>
            <a:r>
              <a:rPr lang="en-US" sz="1400" b="1" dirty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Zahl</a:t>
            </a:r>
            <a:endParaRPr lang="en-US" sz="1400" b="1" dirty="0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</p:txBody>
      </p:sp>
      <p:graphicFrame>
        <p:nvGraphicFramePr>
          <p:cNvPr id="13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827875"/>
              </p:ext>
            </p:extLst>
          </p:nvPr>
        </p:nvGraphicFramePr>
        <p:xfrm>
          <a:off x="368619" y="1762246"/>
          <a:ext cx="858837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7" name="Formel" r:id="rId3" imgW="609480" imgH="393480" progId="Equation.3">
                  <p:embed/>
                </p:oleObj>
              </mc:Choice>
              <mc:Fallback>
                <p:oleObj name="Formel" r:id="rId3" imgW="609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619" y="1762246"/>
                        <a:ext cx="858837" cy="557212"/>
                      </a:xfrm>
                      <a:prstGeom prst="rect">
                        <a:avLst/>
                      </a:prstGeom>
                      <a:noFill/>
                      <a:ln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" name="Picture 6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26"/>
          <a:stretch>
            <a:fillRect/>
          </a:stretch>
        </p:blipFill>
        <p:spPr bwMode="auto">
          <a:xfrm>
            <a:off x="2072680" y="1848371"/>
            <a:ext cx="83185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hlink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7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6" r="20718" b="18271"/>
          <a:stretch>
            <a:fillRect/>
          </a:stretch>
        </p:blipFill>
        <p:spPr bwMode="auto">
          <a:xfrm>
            <a:off x="3135387" y="1741562"/>
            <a:ext cx="10255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" name="Text Box 71"/>
          <p:cNvSpPr txBox="1">
            <a:spLocks noChangeArrowheads="1"/>
          </p:cNvSpPr>
          <p:nvPr/>
        </p:nvSpPr>
        <p:spPr bwMode="auto">
          <a:xfrm>
            <a:off x="2327557" y="1551062"/>
            <a:ext cx="565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de-DE" sz="1600" b="1" dirty="0">
                <a:latin typeface="Times New Roman" pitchFamily="18" charset="0"/>
              </a:rPr>
              <a:t>SI</a:t>
            </a:r>
          </a:p>
        </p:txBody>
      </p:sp>
      <p:sp>
        <p:nvSpPr>
          <p:cNvPr id="136" name="Text Box 72"/>
          <p:cNvSpPr txBox="1">
            <a:spLocks noChangeArrowheads="1"/>
          </p:cNvSpPr>
          <p:nvPr/>
        </p:nvSpPr>
        <p:spPr bwMode="auto">
          <a:xfrm>
            <a:off x="3387800" y="1551062"/>
            <a:ext cx="565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de-DE" sz="1600" b="1" dirty="0" smtClean="0">
                <a:latin typeface="Times New Roman" pitchFamily="18" charset="0"/>
              </a:rPr>
              <a:t>PÜ</a:t>
            </a:r>
            <a:endParaRPr lang="de-DE" sz="1600" b="1" dirty="0">
              <a:latin typeface="Times New Roman" pitchFamily="18" charset="0"/>
            </a:endParaRPr>
          </a:p>
        </p:txBody>
      </p:sp>
      <p:sp>
        <p:nvSpPr>
          <p:cNvPr id="137" name="Quelle"/>
          <p:cNvSpPr txBox="1">
            <a:spLocks noChangeArrowheads="1"/>
          </p:cNvSpPr>
          <p:nvPr/>
        </p:nvSpPr>
        <p:spPr bwMode="auto">
          <a:xfrm>
            <a:off x="215900" y="6110883"/>
            <a:ext cx="9467850" cy="19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anchor="b">
            <a:spAutoFit/>
          </a:bodyPr>
          <a:lstStyle/>
          <a:p>
            <a:r>
              <a:rPr lang="en-US" sz="1000" dirty="0" err="1" smtClean="0"/>
              <a:t>Quelle</a:t>
            </a:r>
            <a:r>
              <a:rPr lang="en-US" sz="1000" dirty="0" smtClean="0"/>
              <a:t>: ACCENT Consortium, Rolls-Royce </a:t>
            </a:r>
            <a:r>
              <a:rPr lang="en-US" sz="1000" dirty="0" err="1" smtClean="0"/>
              <a:t>plc</a:t>
            </a:r>
            <a:endParaRPr lang="en-US" sz="1000" dirty="0"/>
          </a:p>
        </p:txBody>
      </p:sp>
      <p:pic>
        <p:nvPicPr>
          <p:cNvPr id="139" name="Picture 6648" descr="FW43199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8" t="-1012" r="3955"/>
          <a:stretch>
            <a:fillRect/>
          </a:stretch>
        </p:blipFill>
        <p:spPr bwMode="auto">
          <a:xfrm>
            <a:off x="5673080" y="3416201"/>
            <a:ext cx="2384425" cy="260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6649" descr="FW43199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69" t="71953" r="5299" b="6546"/>
          <a:stretch>
            <a:fillRect/>
          </a:stretch>
        </p:blipFill>
        <p:spPr bwMode="auto">
          <a:xfrm>
            <a:off x="8121352" y="3470304"/>
            <a:ext cx="1640496" cy="1358106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6650"/>
          <p:cNvSpPr>
            <a:spLocks noChangeArrowheads="1"/>
          </p:cNvSpPr>
          <p:nvPr/>
        </p:nvSpPr>
        <p:spPr bwMode="auto">
          <a:xfrm>
            <a:off x="8121352" y="3464946"/>
            <a:ext cx="1640496" cy="1347391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de-DE"/>
          </a:p>
        </p:txBody>
      </p:sp>
      <p:sp>
        <p:nvSpPr>
          <p:cNvPr id="142" name="Rectangle 6651"/>
          <p:cNvSpPr>
            <a:spLocks noChangeArrowheads="1"/>
          </p:cNvSpPr>
          <p:nvPr/>
        </p:nvSpPr>
        <p:spPr bwMode="auto">
          <a:xfrm>
            <a:off x="7392274" y="5237985"/>
            <a:ext cx="657225" cy="5730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143" name="Line 6652"/>
          <p:cNvSpPr>
            <a:spLocks noChangeShapeType="1"/>
          </p:cNvSpPr>
          <p:nvPr/>
        </p:nvSpPr>
        <p:spPr bwMode="auto">
          <a:xfrm flipH="1">
            <a:off x="8049498" y="4828410"/>
            <a:ext cx="1712349" cy="688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de-DE"/>
          </a:p>
        </p:txBody>
      </p:sp>
      <p:sp>
        <p:nvSpPr>
          <p:cNvPr id="144" name="Line 6653"/>
          <p:cNvSpPr>
            <a:spLocks noChangeShapeType="1"/>
          </p:cNvSpPr>
          <p:nvPr/>
        </p:nvSpPr>
        <p:spPr bwMode="auto">
          <a:xfrm>
            <a:off x="8427245" y="3500864"/>
            <a:ext cx="41275" cy="560387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pic>
        <p:nvPicPr>
          <p:cNvPr id="145" name="Picture 310" descr="Bild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9" b="18355"/>
          <a:stretch>
            <a:fillRect/>
          </a:stretch>
        </p:blipFill>
        <p:spPr bwMode="auto">
          <a:xfrm>
            <a:off x="5673080" y="1052488"/>
            <a:ext cx="4088767" cy="227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1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 animBg="1"/>
      <p:bldP spid="130" grpId="0"/>
      <p:bldP spid="135" grpId="0"/>
      <p:bldP spid="1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173601" y="971436"/>
            <a:ext cx="5181037" cy="369332"/>
          </a:xfrm>
          <a:prstGeom prst="rect">
            <a:avLst/>
          </a:prstGeom>
          <a:solidFill>
            <a:srgbClr val="C8C8C8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de-DE" sz="1800" dirty="0" smtClean="0"/>
              <a:t>Prozessüberwachung</a:t>
            </a:r>
            <a:endParaRPr lang="de-DE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10" descr="fp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802" y="4634668"/>
            <a:ext cx="1274231" cy="1102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ADACOM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397" y="4634668"/>
            <a:ext cx="1369241" cy="9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Quelle"/>
          <p:cNvSpPr txBox="1">
            <a:spLocks noChangeArrowheads="1"/>
          </p:cNvSpPr>
          <p:nvPr/>
        </p:nvSpPr>
        <p:spPr bwMode="auto">
          <a:xfrm>
            <a:off x="215900" y="6110883"/>
            <a:ext cx="9467850" cy="19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anchor="b">
            <a:spAutoFit/>
          </a:bodyPr>
          <a:lstStyle/>
          <a:p>
            <a:r>
              <a:rPr lang="en-US" sz="1000" dirty="0" err="1" smtClean="0"/>
              <a:t>Quelle</a:t>
            </a:r>
            <a:r>
              <a:rPr lang="en-US" sz="1000" dirty="0" smtClean="0"/>
              <a:t>: ADACOM Consortium, DIAD, CR FIAT, FIAT Group</a:t>
            </a:r>
            <a:endParaRPr lang="en-US" sz="100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1" t="54933" r="56250" b="20471"/>
          <a:stretch>
            <a:fillRect/>
          </a:stretch>
        </p:blipFill>
        <p:spPr bwMode="auto">
          <a:xfrm>
            <a:off x="7617296" y="1196975"/>
            <a:ext cx="1865312" cy="201612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10" name="Picture 11" descr="File:BlocoMotor4CilindrosAluminio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296" y="3286125"/>
            <a:ext cx="1863725" cy="196691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50337" y="1451081"/>
            <a:ext cx="7078927" cy="2914023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rgbClr val="006DB6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Arial" charset="0"/>
              <a:buChar char="–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3pPr>
            <a:lvl4pPr marL="1431925" indent="-173038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4pPr>
            <a:lvl5pPr marL="17938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5pPr>
            <a:lvl6pPr marL="22510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6pPr>
            <a:lvl7pPr marL="27082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7pPr>
            <a:lvl8pPr marL="31654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8pPr>
            <a:lvl9pPr marL="36226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1" kern="0" dirty="0" err="1" smtClean="0"/>
              <a:t>Werkstoffe</a:t>
            </a:r>
            <a:endParaRPr lang="en-GB" b="1" kern="0" dirty="0" smtClean="0"/>
          </a:p>
          <a:p>
            <a:pPr lvl="1"/>
            <a:r>
              <a:rPr lang="en-GB" kern="0" dirty="0" err="1"/>
              <a:t>Grauguss</a:t>
            </a:r>
            <a:r>
              <a:rPr lang="en-GB" kern="0" dirty="0"/>
              <a:t>(GG 25)</a:t>
            </a:r>
          </a:p>
          <a:p>
            <a:pPr lvl="1"/>
            <a:r>
              <a:rPr lang="en-GB" kern="0" dirty="0" err="1"/>
              <a:t>Gusseisen</a:t>
            </a:r>
            <a:r>
              <a:rPr lang="en-GB" kern="0" dirty="0"/>
              <a:t> </a:t>
            </a:r>
            <a:r>
              <a:rPr lang="en-GB" kern="0" dirty="0" err="1"/>
              <a:t>mit</a:t>
            </a:r>
            <a:r>
              <a:rPr lang="en-GB" kern="0" dirty="0"/>
              <a:t> </a:t>
            </a:r>
            <a:r>
              <a:rPr lang="en-GB" kern="0" dirty="0" err="1"/>
              <a:t>Vermikulargraphit</a:t>
            </a:r>
            <a:r>
              <a:rPr lang="en-GB" kern="0" dirty="0"/>
              <a:t>(CGI 450)</a:t>
            </a:r>
          </a:p>
          <a:p>
            <a:pPr lvl="1">
              <a:buFont typeface="Arial" pitchFamily="34" charset="0"/>
              <a:buNone/>
            </a:pPr>
            <a:r>
              <a:rPr lang="en-US" kern="0" dirty="0"/>
              <a:t>	</a:t>
            </a:r>
            <a:r>
              <a:rPr lang="en-US" kern="0" dirty="0" err="1"/>
              <a:t>duktil</a:t>
            </a:r>
            <a:r>
              <a:rPr lang="en-US" kern="0" dirty="0"/>
              <a:t>, </a:t>
            </a:r>
            <a:r>
              <a:rPr lang="en-US" kern="0" dirty="0" err="1"/>
              <a:t>hohe</a:t>
            </a:r>
            <a:r>
              <a:rPr lang="en-US" kern="0" dirty="0"/>
              <a:t> </a:t>
            </a:r>
            <a:r>
              <a:rPr lang="en-US" kern="0" dirty="0" err="1"/>
              <a:t>Festigkeit</a:t>
            </a:r>
            <a:r>
              <a:rPr lang="en-US" kern="0" dirty="0"/>
              <a:t>, </a:t>
            </a:r>
            <a:r>
              <a:rPr lang="en-US" kern="0" dirty="0" err="1"/>
              <a:t>gute</a:t>
            </a:r>
            <a:r>
              <a:rPr lang="en-US" kern="0" dirty="0"/>
              <a:t> </a:t>
            </a:r>
            <a:r>
              <a:rPr lang="en-US" kern="0" dirty="0" err="1"/>
              <a:t>Dämpfungseigenschaften</a:t>
            </a:r>
            <a:r>
              <a:rPr lang="en-US" kern="0" dirty="0"/>
              <a:t>,…</a:t>
            </a:r>
          </a:p>
          <a:p>
            <a:pPr lvl="1">
              <a:buFont typeface="Arial" pitchFamily="34" charset="0"/>
              <a:buNone/>
            </a:pPr>
            <a:endParaRPr lang="en-US" sz="1400" kern="0" dirty="0" smtClean="0"/>
          </a:p>
          <a:p>
            <a:r>
              <a:rPr lang="en-GB" b="1" kern="0" dirty="0" err="1" smtClean="0"/>
              <a:t>Ziel</a:t>
            </a:r>
            <a:endParaRPr lang="en-GB" b="1" kern="0" dirty="0"/>
          </a:p>
          <a:p>
            <a:pPr lvl="1"/>
            <a:r>
              <a:rPr lang="de-DE" kern="0" dirty="0" smtClean="0"/>
              <a:t>Produktion von beiden Werkstoffen in derselben Produktionslinie mit denselben Randbedingungen (Werkzeug, Maschine,…)</a:t>
            </a:r>
          </a:p>
          <a:p>
            <a:pPr lvl="1"/>
            <a:r>
              <a:rPr lang="de-DE" kern="0" dirty="0"/>
              <a:t>Automatische Überwachung und Adaption der Zerspanungsparameter</a:t>
            </a:r>
            <a:r>
              <a:rPr lang="en-US" sz="1400" kern="0" dirty="0" smtClean="0"/>
              <a:t>	</a:t>
            </a:r>
          </a:p>
          <a:p>
            <a:pPr>
              <a:buFont typeface="Wingdings" pitchFamily="2" charset="2"/>
              <a:buNone/>
            </a:pPr>
            <a:endParaRPr lang="en-GB" b="1" kern="0" dirty="0" smtClean="0"/>
          </a:p>
          <a:p>
            <a:pPr lvl="1">
              <a:buFont typeface="Arial" pitchFamily="34" charset="0"/>
              <a:buNone/>
            </a:pPr>
            <a:endParaRPr lang="en-US" b="1" kern="0" dirty="0" smtClean="0"/>
          </a:p>
          <a:p>
            <a:pPr lvl="1">
              <a:buFont typeface="Arial" pitchFamily="34" charset="0"/>
              <a:buNone/>
            </a:pPr>
            <a:endParaRPr lang="en-US" b="1" kern="0" dirty="0" smtClean="0"/>
          </a:p>
          <a:p>
            <a:pPr lvl="1">
              <a:buFont typeface="Arial" pitchFamily="34" charset="0"/>
              <a:buNone/>
            </a:pPr>
            <a:endParaRPr lang="en-US" b="1" kern="0" dirty="0" smtClean="0"/>
          </a:p>
        </p:txBody>
      </p:sp>
    </p:spTree>
    <p:extLst>
      <p:ext uri="{BB962C8B-B14F-4D97-AF65-F5344CB8AC3E}">
        <p14:creationId xmlns:p14="http://schemas.microsoft.com/office/powerpoint/2010/main" val="267480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173601" y="971436"/>
            <a:ext cx="5181037" cy="369332"/>
          </a:xfrm>
          <a:prstGeom prst="rect">
            <a:avLst/>
          </a:prstGeom>
          <a:solidFill>
            <a:srgbClr val="C8C8C8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de-DE" sz="1800" dirty="0" smtClean="0"/>
              <a:t>Prozessüberwachung</a:t>
            </a:r>
            <a:endParaRPr lang="de-DE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Quelle"/>
          <p:cNvSpPr txBox="1">
            <a:spLocks noChangeArrowheads="1"/>
          </p:cNvSpPr>
          <p:nvPr/>
        </p:nvSpPr>
        <p:spPr bwMode="auto">
          <a:xfrm>
            <a:off x="215900" y="6110883"/>
            <a:ext cx="9467850" cy="19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anchor="b">
            <a:spAutoFit/>
          </a:bodyPr>
          <a:lstStyle/>
          <a:p>
            <a:r>
              <a:rPr lang="en-US" sz="1000" dirty="0" err="1" smtClean="0"/>
              <a:t>Quelle</a:t>
            </a:r>
            <a:r>
              <a:rPr lang="en-US" sz="1000" dirty="0" smtClean="0"/>
              <a:t>: ADACOM Consortium, DIAD, CR FIAT, FIAT Group, </a:t>
            </a:r>
            <a:r>
              <a:rPr lang="en-US" sz="1000" dirty="0" err="1" smtClean="0"/>
              <a:t>Actarus</a:t>
            </a:r>
            <a:r>
              <a:rPr lang="en-US" sz="1000" dirty="0" smtClean="0"/>
              <a:t> SAS</a:t>
            </a:r>
            <a:endParaRPr lang="en-US" sz="1000" dirty="0"/>
          </a:p>
        </p:txBody>
      </p:sp>
      <p:pic>
        <p:nvPicPr>
          <p:cNvPr id="12" name="Picture 4" descr="IMG_309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3" y="2450182"/>
            <a:ext cx="2511425" cy="203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feld 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86363" y="2526382"/>
            <a:ext cx="11731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de-DE" sz="1200" dirty="0" smtClean="0">
                <a:cs typeface="Arial" pitchFamily="34" charset="0"/>
              </a:rPr>
              <a:t>Frequenz-wandler</a:t>
            </a:r>
            <a:endParaRPr lang="en-US" sz="1200" dirty="0">
              <a:cs typeface="Arial" pitchFamily="34" charset="0"/>
            </a:endParaRPr>
          </a:p>
        </p:txBody>
      </p:sp>
      <p:sp>
        <p:nvSpPr>
          <p:cNvPr id="15" name="Ellipse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480050" y="3905919"/>
            <a:ext cx="587375" cy="631825"/>
          </a:xfrm>
          <a:prstGeom prst="ellipse">
            <a:avLst/>
          </a:prstGeom>
          <a:noFill/>
          <a:ln w="1079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16" name="Rechteck 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36750" y="2243807"/>
            <a:ext cx="4327525" cy="2373312"/>
          </a:xfrm>
          <a:prstGeom prst="rect">
            <a:avLst/>
          </a:prstGeom>
          <a:noFill/>
          <a:ln w="19050" algn="ctr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Rechteck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56225" y="2402557"/>
            <a:ext cx="835025" cy="755650"/>
          </a:xfrm>
          <a:prstGeom prst="rect">
            <a:avLst/>
          </a:prstGeom>
          <a:noFill/>
          <a:ln w="1079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Rectangle 1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721350" y="4051969"/>
            <a:ext cx="1778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>
                <a:solidFill>
                  <a:srgbClr val="000000"/>
                </a:solidFill>
              </a:rPr>
              <a:t>3~</a:t>
            </a:r>
          </a:p>
          <a:p>
            <a:r>
              <a:rPr lang="de-DE" sz="1200">
                <a:solidFill>
                  <a:srgbClr val="000000"/>
                </a:solidFill>
              </a:rPr>
              <a:t>M</a:t>
            </a:r>
            <a:endParaRPr lang="en-US" sz="1200"/>
          </a:p>
        </p:txBody>
      </p:sp>
      <p:cxnSp>
        <p:nvCxnSpPr>
          <p:cNvPr id="19" name="Gerade Verbindung 12"/>
          <p:cNvCxnSpPr>
            <a:cxnSpLocks noChangeShapeType="1"/>
            <a:stCxn id="17" idx="2"/>
            <a:endCxn id="15" idx="0"/>
          </p:cNvCxnSpPr>
          <p:nvPr>
            <p:custDataLst>
              <p:tags r:id="rId7"/>
            </p:custDataLst>
          </p:nvPr>
        </p:nvCxnSpPr>
        <p:spPr bwMode="auto">
          <a:xfrm flipH="1">
            <a:off x="5773738" y="3158207"/>
            <a:ext cx="0" cy="747712"/>
          </a:xfrm>
          <a:prstGeom prst="line">
            <a:avLst/>
          </a:prstGeom>
          <a:noFill/>
          <a:ln w="1079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" name="Gerade Verbindung 13"/>
          <p:cNvCxnSpPr>
            <a:cxnSpLocks noChangeShapeType="1"/>
          </p:cNvCxnSpPr>
          <p:nvPr>
            <p:custDataLst>
              <p:tags r:id="rId8"/>
            </p:custDataLst>
          </p:nvPr>
        </p:nvCxnSpPr>
        <p:spPr bwMode="auto">
          <a:xfrm>
            <a:off x="5862638" y="3153444"/>
            <a:ext cx="1587" cy="773113"/>
          </a:xfrm>
          <a:prstGeom prst="line">
            <a:avLst/>
          </a:prstGeom>
          <a:noFill/>
          <a:ln w="1079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" name="Gerade Verbindung 14"/>
          <p:cNvCxnSpPr>
            <a:cxnSpLocks noChangeShapeType="1"/>
          </p:cNvCxnSpPr>
          <p:nvPr>
            <p:custDataLst>
              <p:tags r:id="rId9"/>
            </p:custDataLst>
          </p:nvPr>
        </p:nvCxnSpPr>
        <p:spPr bwMode="auto">
          <a:xfrm>
            <a:off x="5676900" y="3158207"/>
            <a:ext cx="7938" cy="768350"/>
          </a:xfrm>
          <a:prstGeom prst="line">
            <a:avLst/>
          </a:prstGeom>
          <a:noFill/>
          <a:ln w="1079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2" name="Gruppieren 15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5634038" y="3207419"/>
            <a:ext cx="100012" cy="112713"/>
            <a:chOff x="6724625" y="3468961"/>
            <a:chExt cx="142900" cy="157683"/>
          </a:xfrm>
        </p:grpSpPr>
        <p:sp>
          <p:nvSpPr>
            <p:cNvPr id="23" name="Ellipse 73"/>
            <p:cNvSpPr>
              <a:spLocks noChangeArrowheads="1"/>
            </p:cNvSpPr>
            <p:nvPr/>
          </p:nvSpPr>
          <p:spPr bwMode="auto">
            <a:xfrm>
              <a:off x="6760344" y="3517106"/>
              <a:ext cx="54794" cy="60672"/>
            </a:xfrm>
            <a:prstGeom prst="ellipse">
              <a:avLst/>
            </a:prstGeom>
            <a:noFill/>
            <a:ln w="63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Ellipse 74"/>
            <p:cNvSpPr>
              <a:spLocks noChangeArrowheads="1"/>
            </p:cNvSpPr>
            <p:nvPr/>
          </p:nvSpPr>
          <p:spPr bwMode="auto">
            <a:xfrm>
              <a:off x="6724625" y="3483769"/>
              <a:ext cx="121469" cy="127348"/>
            </a:xfrm>
            <a:prstGeom prst="ellipse">
              <a:avLst/>
            </a:prstGeom>
            <a:noFill/>
            <a:ln w="1079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hteck 75"/>
            <p:cNvSpPr>
              <a:spLocks noChangeArrowheads="1"/>
            </p:cNvSpPr>
            <p:nvPr/>
          </p:nvSpPr>
          <p:spPr bwMode="auto">
            <a:xfrm>
              <a:off x="6821806" y="3505201"/>
              <a:ext cx="45719" cy="857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79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6" name="Gerade Verbindung 76"/>
            <p:cNvCxnSpPr>
              <a:cxnSpLocks noChangeShapeType="1"/>
              <a:stCxn id="24" idx="7"/>
            </p:cNvCxnSpPr>
            <p:nvPr/>
          </p:nvCxnSpPr>
          <p:spPr bwMode="auto">
            <a:xfrm flipV="1">
              <a:off x="6828305" y="3471863"/>
              <a:ext cx="36839" cy="30556"/>
            </a:xfrm>
            <a:prstGeom prst="line">
              <a:avLst/>
            </a:prstGeom>
            <a:noFill/>
            <a:ln w="1079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77"/>
            <p:cNvCxnSpPr>
              <a:cxnSpLocks noChangeShapeType="1"/>
            </p:cNvCxnSpPr>
            <p:nvPr/>
          </p:nvCxnSpPr>
          <p:spPr bwMode="auto">
            <a:xfrm>
              <a:off x="6865144" y="3468961"/>
              <a:ext cx="0" cy="157683"/>
            </a:xfrm>
            <a:prstGeom prst="line">
              <a:avLst/>
            </a:prstGeom>
            <a:noFill/>
            <a:ln w="1079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78"/>
            <p:cNvCxnSpPr>
              <a:cxnSpLocks noChangeShapeType="1"/>
            </p:cNvCxnSpPr>
            <p:nvPr/>
          </p:nvCxnSpPr>
          <p:spPr bwMode="auto">
            <a:xfrm>
              <a:off x="6823543" y="3590926"/>
              <a:ext cx="36839" cy="30556"/>
            </a:xfrm>
            <a:prstGeom prst="line">
              <a:avLst/>
            </a:prstGeom>
            <a:noFill/>
            <a:ln w="1079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29" name="Gruppieren 16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>
            <a:off x="5726113" y="3309019"/>
            <a:ext cx="100012" cy="114300"/>
            <a:chOff x="6724625" y="3468961"/>
            <a:chExt cx="142900" cy="157683"/>
          </a:xfrm>
        </p:grpSpPr>
        <p:sp>
          <p:nvSpPr>
            <p:cNvPr id="30" name="Ellipse 67"/>
            <p:cNvSpPr>
              <a:spLocks noChangeArrowheads="1"/>
            </p:cNvSpPr>
            <p:nvPr/>
          </p:nvSpPr>
          <p:spPr bwMode="auto">
            <a:xfrm>
              <a:off x="6760344" y="3517106"/>
              <a:ext cx="54794" cy="60672"/>
            </a:xfrm>
            <a:prstGeom prst="ellipse">
              <a:avLst/>
            </a:prstGeom>
            <a:noFill/>
            <a:ln w="63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Ellipse 68"/>
            <p:cNvSpPr>
              <a:spLocks noChangeArrowheads="1"/>
            </p:cNvSpPr>
            <p:nvPr/>
          </p:nvSpPr>
          <p:spPr bwMode="auto">
            <a:xfrm>
              <a:off x="6724625" y="3483769"/>
              <a:ext cx="121469" cy="127348"/>
            </a:xfrm>
            <a:prstGeom prst="ellipse">
              <a:avLst/>
            </a:prstGeom>
            <a:noFill/>
            <a:ln w="1079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Rechteck 69"/>
            <p:cNvSpPr>
              <a:spLocks noChangeArrowheads="1"/>
            </p:cNvSpPr>
            <p:nvPr/>
          </p:nvSpPr>
          <p:spPr bwMode="auto">
            <a:xfrm>
              <a:off x="6821806" y="3505201"/>
              <a:ext cx="45719" cy="857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79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33" name="Gerade Verbindung 70"/>
            <p:cNvCxnSpPr>
              <a:cxnSpLocks noChangeShapeType="1"/>
              <a:stCxn id="31" idx="7"/>
            </p:cNvCxnSpPr>
            <p:nvPr/>
          </p:nvCxnSpPr>
          <p:spPr bwMode="auto">
            <a:xfrm flipV="1">
              <a:off x="6828305" y="3471863"/>
              <a:ext cx="36839" cy="30556"/>
            </a:xfrm>
            <a:prstGeom prst="line">
              <a:avLst/>
            </a:prstGeom>
            <a:noFill/>
            <a:ln w="1079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71"/>
            <p:cNvCxnSpPr>
              <a:cxnSpLocks noChangeShapeType="1"/>
            </p:cNvCxnSpPr>
            <p:nvPr/>
          </p:nvCxnSpPr>
          <p:spPr bwMode="auto">
            <a:xfrm>
              <a:off x="6865144" y="3468961"/>
              <a:ext cx="0" cy="157683"/>
            </a:xfrm>
            <a:prstGeom prst="line">
              <a:avLst/>
            </a:prstGeom>
            <a:noFill/>
            <a:ln w="1079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72"/>
            <p:cNvCxnSpPr>
              <a:cxnSpLocks noChangeShapeType="1"/>
            </p:cNvCxnSpPr>
            <p:nvPr/>
          </p:nvCxnSpPr>
          <p:spPr bwMode="auto">
            <a:xfrm>
              <a:off x="6823543" y="3590926"/>
              <a:ext cx="36839" cy="30556"/>
            </a:xfrm>
            <a:prstGeom prst="line">
              <a:avLst/>
            </a:prstGeom>
            <a:noFill/>
            <a:ln w="1079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36" name="Gruppieren 17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5821363" y="3409032"/>
            <a:ext cx="98425" cy="112712"/>
            <a:chOff x="6724625" y="3468961"/>
            <a:chExt cx="142900" cy="157683"/>
          </a:xfrm>
        </p:grpSpPr>
        <p:sp>
          <p:nvSpPr>
            <p:cNvPr id="37" name="Ellipse 61"/>
            <p:cNvSpPr>
              <a:spLocks noChangeArrowheads="1"/>
            </p:cNvSpPr>
            <p:nvPr/>
          </p:nvSpPr>
          <p:spPr bwMode="auto">
            <a:xfrm>
              <a:off x="6760344" y="3517106"/>
              <a:ext cx="54794" cy="60672"/>
            </a:xfrm>
            <a:prstGeom prst="ellipse">
              <a:avLst/>
            </a:prstGeom>
            <a:noFill/>
            <a:ln w="63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Ellipse 62"/>
            <p:cNvSpPr>
              <a:spLocks noChangeArrowheads="1"/>
            </p:cNvSpPr>
            <p:nvPr/>
          </p:nvSpPr>
          <p:spPr bwMode="auto">
            <a:xfrm>
              <a:off x="6724625" y="3483769"/>
              <a:ext cx="121469" cy="127348"/>
            </a:xfrm>
            <a:prstGeom prst="ellipse">
              <a:avLst/>
            </a:prstGeom>
            <a:noFill/>
            <a:ln w="1079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hteck 63"/>
            <p:cNvSpPr>
              <a:spLocks noChangeArrowheads="1"/>
            </p:cNvSpPr>
            <p:nvPr/>
          </p:nvSpPr>
          <p:spPr bwMode="auto">
            <a:xfrm>
              <a:off x="6821806" y="3505201"/>
              <a:ext cx="45719" cy="857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79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0" name="Gerade Verbindung 64"/>
            <p:cNvCxnSpPr>
              <a:cxnSpLocks noChangeShapeType="1"/>
              <a:stCxn id="38" idx="7"/>
            </p:cNvCxnSpPr>
            <p:nvPr/>
          </p:nvCxnSpPr>
          <p:spPr bwMode="auto">
            <a:xfrm flipV="1">
              <a:off x="6828305" y="3471863"/>
              <a:ext cx="36839" cy="30556"/>
            </a:xfrm>
            <a:prstGeom prst="line">
              <a:avLst/>
            </a:prstGeom>
            <a:noFill/>
            <a:ln w="1079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65"/>
            <p:cNvCxnSpPr>
              <a:cxnSpLocks noChangeShapeType="1"/>
            </p:cNvCxnSpPr>
            <p:nvPr/>
          </p:nvCxnSpPr>
          <p:spPr bwMode="auto">
            <a:xfrm>
              <a:off x="6865144" y="3468961"/>
              <a:ext cx="0" cy="157683"/>
            </a:xfrm>
            <a:prstGeom prst="line">
              <a:avLst/>
            </a:prstGeom>
            <a:noFill/>
            <a:ln w="1079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66"/>
            <p:cNvCxnSpPr>
              <a:cxnSpLocks noChangeShapeType="1"/>
            </p:cNvCxnSpPr>
            <p:nvPr/>
          </p:nvCxnSpPr>
          <p:spPr bwMode="auto">
            <a:xfrm>
              <a:off x="6823543" y="3590926"/>
              <a:ext cx="36839" cy="30556"/>
            </a:xfrm>
            <a:prstGeom prst="line">
              <a:avLst/>
            </a:prstGeom>
            <a:noFill/>
            <a:ln w="1079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cxnSp>
        <p:nvCxnSpPr>
          <p:cNvPr id="43" name="Gewinkelte Verbindung 18"/>
          <p:cNvCxnSpPr>
            <a:cxnSpLocks noChangeShapeType="1"/>
            <a:stCxn id="25" idx="3"/>
          </p:cNvCxnSpPr>
          <p:nvPr>
            <p:custDataLst>
              <p:tags r:id="rId13"/>
            </p:custDataLst>
          </p:nvPr>
        </p:nvCxnSpPr>
        <p:spPr bwMode="auto">
          <a:xfrm>
            <a:off x="5734050" y="3264569"/>
            <a:ext cx="896938" cy="528638"/>
          </a:xfrm>
          <a:prstGeom prst="bentConnector3">
            <a:avLst>
              <a:gd name="adj1" fmla="val 78259"/>
            </a:avLst>
          </a:prstGeom>
          <a:noFill/>
          <a:ln w="1079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" name="Gewinkelte Verbindung 19"/>
          <p:cNvCxnSpPr>
            <a:cxnSpLocks noChangeShapeType="1"/>
          </p:cNvCxnSpPr>
          <p:nvPr>
            <p:custDataLst>
              <p:tags r:id="rId14"/>
            </p:custDataLst>
          </p:nvPr>
        </p:nvCxnSpPr>
        <p:spPr bwMode="auto">
          <a:xfrm>
            <a:off x="5824538" y="3364582"/>
            <a:ext cx="808037" cy="474662"/>
          </a:xfrm>
          <a:prstGeom prst="bentConnector3">
            <a:avLst>
              <a:gd name="adj1" fmla="val 69144"/>
            </a:avLst>
          </a:prstGeom>
          <a:noFill/>
          <a:ln w="1079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5" name="Gewinkelte Verbindung 20"/>
          <p:cNvCxnSpPr>
            <a:cxnSpLocks noChangeShapeType="1"/>
          </p:cNvCxnSpPr>
          <p:nvPr>
            <p:custDataLst>
              <p:tags r:id="rId15"/>
            </p:custDataLst>
          </p:nvPr>
        </p:nvCxnSpPr>
        <p:spPr bwMode="auto">
          <a:xfrm>
            <a:off x="5918200" y="3463007"/>
            <a:ext cx="712788" cy="436562"/>
          </a:xfrm>
          <a:prstGeom prst="bentConnector3">
            <a:avLst>
              <a:gd name="adj1" fmla="val 58245"/>
            </a:avLst>
          </a:prstGeom>
          <a:noFill/>
          <a:ln w="1079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6" name="Gewinkelte Verbindung 21"/>
          <p:cNvCxnSpPr>
            <a:cxnSpLocks noChangeShapeType="1"/>
          </p:cNvCxnSpPr>
          <p:nvPr>
            <p:custDataLst>
              <p:tags r:id="rId16"/>
            </p:custDataLst>
          </p:nvPr>
        </p:nvCxnSpPr>
        <p:spPr bwMode="auto">
          <a:xfrm>
            <a:off x="5676900" y="3664619"/>
            <a:ext cx="962025" cy="519113"/>
          </a:xfrm>
          <a:prstGeom prst="bentConnector3">
            <a:avLst>
              <a:gd name="adj1" fmla="val 57315"/>
            </a:avLst>
          </a:prstGeom>
          <a:noFill/>
          <a:ln w="1079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7" name="Gewinkelte Verbindung 22"/>
          <p:cNvCxnSpPr>
            <a:cxnSpLocks noChangeShapeType="1"/>
          </p:cNvCxnSpPr>
          <p:nvPr>
            <p:custDataLst>
              <p:tags r:id="rId17"/>
            </p:custDataLst>
          </p:nvPr>
        </p:nvCxnSpPr>
        <p:spPr bwMode="auto">
          <a:xfrm>
            <a:off x="5768975" y="3764632"/>
            <a:ext cx="854075" cy="474662"/>
          </a:xfrm>
          <a:prstGeom prst="bentConnector3">
            <a:avLst>
              <a:gd name="adj1" fmla="val 47500"/>
            </a:avLst>
          </a:prstGeom>
          <a:noFill/>
          <a:ln w="1079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8" name="Gewinkelte Verbindung 23"/>
          <p:cNvCxnSpPr>
            <a:cxnSpLocks noChangeShapeType="1"/>
          </p:cNvCxnSpPr>
          <p:nvPr>
            <p:custDataLst>
              <p:tags r:id="rId18"/>
            </p:custDataLst>
          </p:nvPr>
        </p:nvCxnSpPr>
        <p:spPr bwMode="auto">
          <a:xfrm>
            <a:off x="5862638" y="3863057"/>
            <a:ext cx="765175" cy="436562"/>
          </a:xfrm>
          <a:prstGeom prst="bentConnector3">
            <a:avLst>
              <a:gd name="adj1" fmla="val 35361"/>
            </a:avLst>
          </a:prstGeom>
          <a:noFill/>
          <a:ln w="1079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9" name="Rechteck 24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508750" y="2250157"/>
            <a:ext cx="1149350" cy="1179512"/>
          </a:xfrm>
          <a:prstGeom prst="rect">
            <a:avLst/>
          </a:prstGeom>
          <a:noFill/>
          <a:ln w="19050" algn="ctr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0" name="Gruppieren 25"/>
          <p:cNvGrpSpPr>
            <a:grpSpLocks/>
          </p:cNvGrpSpPr>
          <p:nvPr>
            <p:custDataLst>
              <p:tags r:id="rId20"/>
            </p:custDataLst>
          </p:nvPr>
        </p:nvGrpSpPr>
        <p:grpSpPr bwMode="auto">
          <a:xfrm>
            <a:off x="6508750" y="3677319"/>
            <a:ext cx="1090613" cy="1017588"/>
            <a:chOff x="6561289" y="3870428"/>
            <a:chExt cx="1070806" cy="926724"/>
          </a:xfrm>
        </p:grpSpPr>
        <p:pic>
          <p:nvPicPr>
            <p:cNvPr id="51" name="Picture 4" descr="http://i.ebayimg.com/24/%21B396Y3wEWk%7E$%28KGrHqR,%21h4Eyc%217o4cgBMoIKo%28k%21%21%7E%7E_12.JPG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16" t="5083" b="2502"/>
            <a:stretch>
              <a:fillRect/>
            </a:stretch>
          </p:blipFill>
          <p:spPr bwMode="auto">
            <a:xfrm>
              <a:off x="6609184" y="3933056"/>
              <a:ext cx="1008112" cy="7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Rechteck 57"/>
            <p:cNvSpPr>
              <a:spLocks noChangeArrowheads="1"/>
            </p:cNvSpPr>
            <p:nvPr/>
          </p:nvSpPr>
          <p:spPr bwMode="auto">
            <a:xfrm>
              <a:off x="6561289" y="3873902"/>
              <a:ext cx="83986" cy="923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79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hteck 58"/>
            <p:cNvSpPr>
              <a:spLocks noChangeArrowheads="1"/>
            </p:cNvSpPr>
            <p:nvPr/>
          </p:nvSpPr>
          <p:spPr bwMode="auto">
            <a:xfrm>
              <a:off x="7540102" y="3870428"/>
              <a:ext cx="91993" cy="923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79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hteck 59"/>
            <p:cNvSpPr>
              <a:spLocks noChangeArrowheads="1"/>
            </p:cNvSpPr>
            <p:nvPr/>
          </p:nvSpPr>
          <p:spPr bwMode="auto">
            <a:xfrm>
              <a:off x="6595344" y="3870428"/>
              <a:ext cx="1027075" cy="99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79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hteck 60"/>
            <p:cNvSpPr>
              <a:spLocks noChangeArrowheads="1"/>
            </p:cNvSpPr>
            <p:nvPr/>
          </p:nvSpPr>
          <p:spPr bwMode="auto">
            <a:xfrm>
              <a:off x="6561289" y="4675529"/>
              <a:ext cx="1027075" cy="99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79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6" name="Rechteck 26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510338" y="3531269"/>
            <a:ext cx="1122362" cy="1085850"/>
          </a:xfrm>
          <a:prstGeom prst="rect">
            <a:avLst/>
          </a:prstGeom>
          <a:noFill/>
          <a:ln w="19050" algn="ctr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" name="Textfeld 28"/>
          <p:cNvSpPr txBox="1">
            <a:spLocks noChangeArrowheads="1"/>
          </p:cNvSpPr>
          <p:nvPr/>
        </p:nvSpPr>
        <p:spPr bwMode="auto">
          <a:xfrm>
            <a:off x="6508750" y="3497932"/>
            <a:ext cx="1123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de-DE" sz="1200" dirty="0" err="1">
                <a:cs typeface="Arial" pitchFamily="34" charset="0"/>
              </a:rPr>
              <a:t>Artis-</a:t>
            </a:r>
            <a:r>
              <a:rPr lang="de-DE" sz="1000" dirty="0" err="1">
                <a:cs typeface="Arial" pitchFamily="34" charset="0"/>
              </a:rPr>
              <a:t>Eff.power</a:t>
            </a:r>
            <a:endParaRPr lang="en-US" sz="1000" dirty="0">
              <a:cs typeface="Arial" pitchFamily="34" charset="0"/>
            </a:endParaRPr>
          </a:p>
        </p:txBody>
      </p:sp>
      <p:sp>
        <p:nvSpPr>
          <p:cNvPr id="59" name="Textfeld 58"/>
          <p:cNvSpPr txBox="1"/>
          <p:nvPr/>
        </p:nvSpPr>
        <p:spPr>
          <a:xfrm>
            <a:off x="1917700" y="1848519"/>
            <a:ext cx="4349750" cy="307777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>
            <a:defPPr>
              <a:defRPr lang="de-DE"/>
            </a:defPPr>
            <a:lvl1pPr algn="ctr">
              <a:defRPr sz="1400">
                <a:latin typeface="Arial" charset="0"/>
                <a:cs typeface="Arial" charset="0"/>
              </a:defRPr>
            </a:lvl1pPr>
          </a:lstStyle>
          <a:p>
            <a:r>
              <a:rPr lang="de-DE" dirty="0" smtClean="0"/>
              <a:t>Werkzeugmaschine </a:t>
            </a:r>
            <a:endParaRPr lang="en-US" dirty="0"/>
          </a:p>
        </p:txBody>
      </p:sp>
      <p:sp>
        <p:nvSpPr>
          <p:cNvPr id="60" name="Textfeld 59"/>
          <p:cNvSpPr txBox="1"/>
          <p:nvPr/>
        </p:nvSpPr>
        <p:spPr>
          <a:xfrm>
            <a:off x="6508750" y="1846932"/>
            <a:ext cx="1152525" cy="307777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>
            <a:defPPr>
              <a:defRPr lang="de-DE"/>
            </a:defPPr>
            <a:lvl1pPr algn="ctr">
              <a:defRPr sz="1400">
                <a:latin typeface="Arial" charset="0"/>
                <a:cs typeface="Arial" charset="0"/>
              </a:defRPr>
            </a:lvl1pPr>
          </a:lstStyle>
          <a:p>
            <a:r>
              <a:rPr lang="de-DE" dirty="0" smtClean="0"/>
              <a:t>PÜ-Syst</a:t>
            </a:r>
            <a:r>
              <a:rPr lang="de-DE" dirty="0"/>
              <a:t>.</a:t>
            </a:r>
            <a:endParaRPr lang="en-US" dirty="0"/>
          </a:p>
        </p:txBody>
      </p:sp>
      <p:pic>
        <p:nvPicPr>
          <p:cNvPr id="61" name="Picture 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" t="9215" r="10239" b="11263"/>
          <a:stretch>
            <a:fillRect/>
          </a:stretch>
        </p:blipFill>
        <p:spPr bwMode="auto">
          <a:xfrm>
            <a:off x="8143875" y="3705894"/>
            <a:ext cx="601663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Rechteck 32"/>
          <p:cNvSpPr>
            <a:spLocks noChangeArrowheads="1"/>
          </p:cNvSpPr>
          <p:nvPr/>
        </p:nvSpPr>
        <p:spPr bwMode="auto">
          <a:xfrm>
            <a:off x="7877175" y="2250157"/>
            <a:ext cx="1149350" cy="2366962"/>
          </a:xfrm>
          <a:prstGeom prst="rect">
            <a:avLst/>
          </a:prstGeom>
          <a:noFill/>
          <a:ln w="19050" algn="ctr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Textfeld 62"/>
          <p:cNvSpPr txBox="1"/>
          <p:nvPr/>
        </p:nvSpPr>
        <p:spPr>
          <a:xfrm>
            <a:off x="7877175" y="1845344"/>
            <a:ext cx="1152525" cy="307777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>
            <a:defPPr>
              <a:defRPr lang="de-DE"/>
            </a:defPPr>
            <a:lvl1pPr algn="ctr">
              <a:defRPr sz="1400">
                <a:latin typeface="Arial" charset="0"/>
                <a:cs typeface="Arial" charset="0"/>
              </a:defRPr>
            </a:lvl1pPr>
          </a:lstStyle>
          <a:p>
            <a:r>
              <a:rPr lang="de-DE" dirty="0"/>
              <a:t>Software</a:t>
            </a:r>
            <a:endParaRPr lang="en-US" dirty="0"/>
          </a:p>
        </p:txBody>
      </p:sp>
      <p:sp>
        <p:nvSpPr>
          <p:cNvPr id="64" name="Textfeld 34"/>
          <p:cNvSpPr txBox="1">
            <a:spLocks noChangeArrowheads="1"/>
          </p:cNvSpPr>
          <p:nvPr/>
        </p:nvSpPr>
        <p:spPr bwMode="auto">
          <a:xfrm>
            <a:off x="7867650" y="2261269"/>
            <a:ext cx="115887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de-DE" sz="1100" b="1" dirty="0" err="1">
                <a:cs typeface="Arial" pitchFamily="34" charset="0"/>
              </a:rPr>
              <a:t>LabView</a:t>
            </a:r>
            <a:endParaRPr lang="de-DE" sz="1100" b="1" dirty="0">
              <a:cs typeface="Arial" pitchFamily="34" charset="0"/>
            </a:endParaRPr>
          </a:p>
          <a:p>
            <a:pPr eaLnBrk="1" hangingPunct="1"/>
            <a:r>
              <a:rPr lang="de-DE" sz="1100" dirty="0">
                <a:cs typeface="Arial" pitchFamily="34" charset="0"/>
              </a:rPr>
              <a:t>-DAQ</a:t>
            </a:r>
            <a:r>
              <a:rPr lang="en-US" sz="1100" dirty="0">
                <a:cs typeface="Arial" pitchFamily="34" charset="0"/>
              </a:rPr>
              <a:t> </a:t>
            </a:r>
          </a:p>
          <a:p>
            <a:pPr eaLnBrk="1" hangingPunct="1"/>
            <a:r>
              <a:rPr lang="en-US" sz="1100" dirty="0">
                <a:cs typeface="Arial" pitchFamily="34" charset="0"/>
              </a:rPr>
              <a:t>-</a:t>
            </a:r>
            <a:r>
              <a:rPr lang="en-US" sz="1100" dirty="0" err="1" smtClean="0">
                <a:cs typeface="Arial" pitchFamily="34" charset="0"/>
              </a:rPr>
              <a:t>Automatisches</a:t>
            </a:r>
            <a:r>
              <a:rPr lang="en-US" sz="1100" dirty="0" smtClean="0">
                <a:cs typeface="Arial" pitchFamily="34" charset="0"/>
              </a:rPr>
              <a:t> </a:t>
            </a:r>
            <a:r>
              <a:rPr lang="en-US" sz="1100" dirty="0">
                <a:cs typeface="Arial" pitchFamily="34" charset="0"/>
              </a:rPr>
              <a:t>DM -Signal analysis –</a:t>
            </a:r>
          </a:p>
          <a:p>
            <a:pPr eaLnBrk="1" hangingPunct="1"/>
            <a:r>
              <a:rPr lang="en-US" sz="1100" dirty="0" smtClean="0">
                <a:cs typeface="Arial" pitchFamily="34" charset="0"/>
              </a:rPr>
              <a:t>-</a:t>
            </a:r>
            <a:r>
              <a:rPr lang="en-US" sz="1100" dirty="0" err="1" smtClean="0">
                <a:cs typeface="Arial" pitchFamily="34" charset="0"/>
              </a:rPr>
              <a:t>Regelung</a:t>
            </a:r>
            <a:endParaRPr lang="de-DE" sz="1100" dirty="0">
              <a:cs typeface="Arial" pitchFamily="34" charset="0"/>
            </a:endParaRPr>
          </a:p>
        </p:txBody>
      </p:sp>
      <p:sp>
        <p:nvSpPr>
          <p:cNvPr id="65" name="Rechteck 37"/>
          <p:cNvSpPr>
            <a:spLocks noChangeArrowheads="1"/>
          </p:cNvSpPr>
          <p:nvPr/>
        </p:nvSpPr>
        <p:spPr bwMode="auto">
          <a:xfrm>
            <a:off x="617538" y="2259682"/>
            <a:ext cx="1147762" cy="2366962"/>
          </a:xfrm>
          <a:prstGeom prst="rect">
            <a:avLst/>
          </a:prstGeom>
          <a:noFill/>
          <a:ln w="19050" algn="ctr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Textfeld 65"/>
          <p:cNvSpPr txBox="1"/>
          <p:nvPr/>
        </p:nvSpPr>
        <p:spPr>
          <a:xfrm>
            <a:off x="617538" y="1845344"/>
            <a:ext cx="1174750" cy="307975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de-DE" sz="1400" dirty="0">
                <a:latin typeface="Arial" charset="0"/>
                <a:cs typeface="Arial" charset="0"/>
              </a:rPr>
              <a:t>FPGA</a:t>
            </a:r>
            <a:endParaRPr lang="en-US" sz="1400" dirty="0">
              <a:latin typeface="Arial" charset="0"/>
              <a:cs typeface="Arial" charset="0"/>
            </a:endParaRPr>
          </a:p>
        </p:txBody>
      </p:sp>
      <p:pic>
        <p:nvPicPr>
          <p:cNvPr id="67" name="Picture 73" descr="Mazak 003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8" b="3308"/>
          <a:stretch>
            <a:fillRect/>
          </a:stretch>
        </p:blipFill>
        <p:spPr bwMode="auto">
          <a:xfrm>
            <a:off x="2046288" y="3518569"/>
            <a:ext cx="657225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feld 41"/>
          <p:cNvSpPr txBox="1">
            <a:spLocks noChangeArrowheads="1"/>
          </p:cNvSpPr>
          <p:nvPr/>
        </p:nvSpPr>
        <p:spPr bwMode="auto">
          <a:xfrm>
            <a:off x="1836738" y="2561307"/>
            <a:ext cx="10366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de-DE" sz="1200" dirty="0" smtClean="0">
                <a:cs typeface="Arial" pitchFamily="34" charset="0"/>
              </a:rPr>
              <a:t>Externe</a:t>
            </a:r>
            <a:r>
              <a:rPr lang="en-US" sz="1200" dirty="0" smtClean="0">
                <a:cs typeface="Arial" pitchFamily="34" charset="0"/>
              </a:rPr>
              <a:t> Override</a:t>
            </a:r>
          </a:p>
          <a:p>
            <a:pPr algn="ctr" eaLnBrk="1" hangingPunct="1"/>
            <a:r>
              <a:rPr lang="en-US" sz="1200" dirty="0" err="1" smtClean="0">
                <a:cs typeface="Arial" pitchFamily="34" charset="0"/>
              </a:rPr>
              <a:t>Funktion</a:t>
            </a:r>
            <a:endParaRPr lang="de-DE" sz="1200" dirty="0">
              <a:cs typeface="Arial" pitchFamily="34" charset="0"/>
            </a:endParaRPr>
          </a:p>
        </p:txBody>
      </p:sp>
      <p:sp>
        <p:nvSpPr>
          <p:cNvPr id="69" name="Rechteck 42"/>
          <p:cNvSpPr>
            <a:spLocks noChangeArrowheads="1"/>
          </p:cNvSpPr>
          <p:nvPr/>
        </p:nvSpPr>
        <p:spPr bwMode="auto">
          <a:xfrm>
            <a:off x="2006600" y="2437482"/>
            <a:ext cx="736600" cy="2046287"/>
          </a:xfrm>
          <a:prstGeom prst="rect">
            <a:avLst/>
          </a:prstGeom>
          <a:noFill/>
          <a:ln w="1079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" name="Pfeil nach rechts 43"/>
          <p:cNvSpPr>
            <a:spLocks noChangeArrowheads="1"/>
          </p:cNvSpPr>
          <p:nvPr/>
        </p:nvSpPr>
        <p:spPr bwMode="auto">
          <a:xfrm>
            <a:off x="6275388" y="2699419"/>
            <a:ext cx="234950" cy="2555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DDD"/>
          </a:solidFill>
          <a:ln w="1079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" name="Pfeil nach rechts 44"/>
          <p:cNvSpPr>
            <a:spLocks noChangeArrowheads="1"/>
          </p:cNvSpPr>
          <p:nvPr/>
        </p:nvSpPr>
        <p:spPr bwMode="auto">
          <a:xfrm>
            <a:off x="7658100" y="2600994"/>
            <a:ext cx="234950" cy="2571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DDD"/>
          </a:solidFill>
          <a:ln w="1079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" name="Pfeil nach rechts 45"/>
          <p:cNvSpPr>
            <a:spLocks noChangeArrowheads="1"/>
          </p:cNvSpPr>
          <p:nvPr/>
        </p:nvSpPr>
        <p:spPr bwMode="auto">
          <a:xfrm>
            <a:off x="7632700" y="3945607"/>
            <a:ext cx="234950" cy="2571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DDD"/>
          </a:solidFill>
          <a:ln w="1079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" name="Pfeil nach rechts 46"/>
          <p:cNvSpPr>
            <a:spLocks noChangeArrowheads="1"/>
          </p:cNvSpPr>
          <p:nvPr/>
        </p:nvSpPr>
        <p:spPr bwMode="auto">
          <a:xfrm>
            <a:off x="1770063" y="3267744"/>
            <a:ext cx="236537" cy="2571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DDD"/>
          </a:solidFill>
          <a:ln w="1079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" name="Rechteck 48"/>
          <p:cNvSpPr>
            <a:spLocks noChangeArrowheads="1"/>
          </p:cNvSpPr>
          <p:nvPr/>
        </p:nvSpPr>
        <p:spPr bwMode="auto">
          <a:xfrm>
            <a:off x="273050" y="3282032"/>
            <a:ext cx="134938" cy="1687512"/>
          </a:xfrm>
          <a:prstGeom prst="rect">
            <a:avLst/>
          </a:prstGeom>
          <a:solidFill>
            <a:srgbClr val="DDDDDD"/>
          </a:solidFill>
          <a:ln w="1079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Rechteck 49"/>
          <p:cNvSpPr>
            <a:spLocks noChangeArrowheads="1"/>
          </p:cNvSpPr>
          <p:nvPr/>
        </p:nvSpPr>
        <p:spPr bwMode="auto">
          <a:xfrm>
            <a:off x="273050" y="4853657"/>
            <a:ext cx="7594600" cy="177800"/>
          </a:xfrm>
          <a:prstGeom prst="rect">
            <a:avLst/>
          </a:prstGeom>
          <a:solidFill>
            <a:srgbClr val="DDDDDD"/>
          </a:solidFill>
          <a:ln w="1079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hteck 50"/>
          <p:cNvSpPr>
            <a:spLocks noChangeArrowheads="1"/>
          </p:cNvSpPr>
          <p:nvPr/>
        </p:nvSpPr>
        <p:spPr bwMode="auto">
          <a:xfrm>
            <a:off x="9267825" y="2780382"/>
            <a:ext cx="155575" cy="2162175"/>
          </a:xfrm>
          <a:prstGeom prst="rect">
            <a:avLst/>
          </a:prstGeom>
          <a:solidFill>
            <a:srgbClr val="DDDDDD"/>
          </a:solidFill>
          <a:ln w="1079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" name="Rechteck 51"/>
          <p:cNvSpPr>
            <a:spLocks noChangeArrowheads="1"/>
          </p:cNvSpPr>
          <p:nvPr/>
        </p:nvSpPr>
        <p:spPr bwMode="auto">
          <a:xfrm>
            <a:off x="9050338" y="2637507"/>
            <a:ext cx="373062" cy="153987"/>
          </a:xfrm>
          <a:prstGeom prst="rect">
            <a:avLst/>
          </a:prstGeom>
          <a:solidFill>
            <a:srgbClr val="DDDDDD"/>
          </a:solidFill>
          <a:ln w="1079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" name="Rechteck 52"/>
          <p:cNvSpPr>
            <a:spLocks noChangeArrowheads="1"/>
          </p:cNvSpPr>
          <p:nvPr/>
        </p:nvSpPr>
        <p:spPr bwMode="auto">
          <a:xfrm>
            <a:off x="9237663" y="4867944"/>
            <a:ext cx="179387" cy="11430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079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Rechteck 53"/>
          <p:cNvSpPr>
            <a:spLocks noChangeArrowheads="1"/>
          </p:cNvSpPr>
          <p:nvPr/>
        </p:nvSpPr>
        <p:spPr bwMode="auto">
          <a:xfrm>
            <a:off x="9280525" y="2712119"/>
            <a:ext cx="133350" cy="11430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079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Rechteck 54"/>
          <p:cNvSpPr>
            <a:spLocks noChangeArrowheads="1"/>
          </p:cNvSpPr>
          <p:nvPr/>
        </p:nvSpPr>
        <p:spPr bwMode="auto">
          <a:xfrm>
            <a:off x="280988" y="4790157"/>
            <a:ext cx="115887" cy="11430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079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1" name="Gruppieren 82"/>
          <p:cNvGrpSpPr>
            <a:grpSpLocks/>
          </p:cNvGrpSpPr>
          <p:nvPr/>
        </p:nvGrpSpPr>
        <p:grpSpPr bwMode="auto">
          <a:xfrm>
            <a:off x="341313" y="3218532"/>
            <a:ext cx="276225" cy="257175"/>
            <a:chOff x="341094" y="3001436"/>
            <a:chExt cx="276011" cy="257013"/>
          </a:xfrm>
        </p:grpSpPr>
        <p:sp>
          <p:nvSpPr>
            <p:cNvPr id="82" name="Pfeil nach rechts 47"/>
            <p:cNvSpPr>
              <a:spLocks noChangeArrowheads="1"/>
            </p:cNvSpPr>
            <p:nvPr/>
          </p:nvSpPr>
          <p:spPr bwMode="auto">
            <a:xfrm>
              <a:off x="381745" y="3001436"/>
              <a:ext cx="235360" cy="25701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DDDDD"/>
            </a:solidFill>
            <a:ln w="1079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Rechteck 55"/>
            <p:cNvSpPr>
              <a:spLocks noChangeArrowheads="1"/>
            </p:cNvSpPr>
            <p:nvPr/>
          </p:nvSpPr>
          <p:spPr bwMode="auto">
            <a:xfrm>
              <a:off x="341094" y="3079037"/>
              <a:ext cx="115872" cy="11106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079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4" name="Picture 1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37"/>
          <a:stretch>
            <a:fillRect/>
          </a:stretch>
        </p:blipFill>
        <p:spPr bwMode="auto">
          <a:xfrm>
            <a:off x="738188" y="2366044"/>
            <a:ext cx="933450" cy="221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Rechteck 80"/>
          <p:cNvSpPr>
            <a:spLocks noChangeArrowheads="1"/>
          </p:cNvSpPr>
          <p:nvPr/>
        </p:nvSpPr>
        <p:spPr bwMode="auto">
          <a:xfrm>
            <a:off x="7886700" y="3418557"/>
            <a:ext cx="1147763" cy="2098675"/>
          </a:xfrm>
          <a:prstGeom prst="rect">
            <a:avLst/>
          </a:prstGeom>
          <a:noFill/>
          <a:ln w="19050" algn="ctr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Textfeld 81"/>
          <p:cNvSpPr txBox="1">
            <a:spLocks noChangeArrowheads="1"/>
          </p:cNvSpPr>
          <p:nvPr/>
        </p:nvSpPr>
        <p:spPr bwMode="auto">
          <a:xfrm>
            <a:off x="7977188" y="4837782"/>
            <a:ext cx="936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de-DE" sz="1200">
                <a:cs typeface="Arial" pitchFamily="34" charset="0"/>
              </a:rPr>
              <a:t>FPGA Host code</a:t>
            </a:r>
            <a:endParaRPr lang="en-US" sz="1200">
              <a:cs typeface="Arial" pitchFamily="34" charset="0"/>
            </a:endParaRPr>
          </a:p>
        </p:txBody>
      </p:sp>
      <p:grpSp>
        <p:nvGrpSpPr>
          <p:cNvPr id="87" name="Gruppieren 83"/>
          <p:cNvGrpSpPr>
            <a:grpSpLocks/>
          </p:cNvGrpSpPr>
          <p:nvPr/>
        </p:nvGrpSpPr>
        <p:grpSpPr bwMode="auto">
          <a:xfrm flipH="1">
            <a:off x="8991600" y="4774282"/>
            <a:ext cx="276225" cy="257175"/>
            <a:chOff x="341094" y="3001436"/>
            <a:chExt cx="276011" cy="257013"/>
          </a:xfrm>
        </p:grpSpPr>
        <p:sp>
          <p:nvSpPr>
            <p:cNvPr id="88" name="Pfeil nach rechts 84"/>
            <p:cNvSpPr>
              <a:spLocks noChangeArrowheads="1"/>
            </p:cNvSpPr>
            <p:nvPr/>
          </p:nvSpPr>
          <p:spPr bwMode="auto">
            <a:xfrm>
              <a:off x="381745" y="3001436"/>
              <a:ext cx="235360" cy="25701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DDDDD"/>
            </a:solidFill>
            <a:ln w="1079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Rechteck 85"/>
            <p:cNvSpPr>
              <a:spLocks noChangeArrowheads="1"/>
            </p:cNvSpPr>
            <p:nvPr/>
          </p:nvSpPr>
          <p:spPr bwMode="auto">
            <a:xfrm>
              <a:off x="341094" y="3079037"/>
              <a:ext cx="115872" cy="11106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079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90" name="Gerade Verbindung 89"/>
          <p:cNvCxnSpPr>
            <a:cxnSpLocks noChangeShapeType="1"/>
          </p:cNvCxnSpPr>
          <p:nvPr/>
        </p:nvCxnSpPr>
        <p:spPr bwMode="auto">
          <a:xfrm>
            <a:off x="9221788" y="4961607"/>
            <a:ext cx="195262" cy="1587"/>
          </a:xfrm>
          <a:prstGeom prst="line">
            <a:avLst/>
          </a:prstGeom>
          <a:noFill/>
          <a:ln w="1079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2" name="Picture 6" descr="Foto1393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72" r="27029"/>
          <a:stretch>
            <a:fillRect/>
          </a:stretch>
        </p:blipFill>
        <p:spPr bwMode="auto">
          <a:xfrm rot="5400000">
            <a:off x="6770797" y="2856393"/>
            <a:ext cx="627018" cy="37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feld 28"/>
          <p:cNvSpPr txBox="1">
            <a:spLocks noChangeArrowheads="1"/>
          </p:cNvSpPr>
          <p:nvPr/>
        </p:nvSpPr>
        <p:spPr bwMode="auto">
          <a:xfrm>
            <a:off x="6543435" y="2266335"/>
            <a:ext cx="11239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de-DE" sz="1200" dirty="0" smtClean="0">
                <a:cs typeface="Arial" pitchFamily="34" charset="0"/>
              </a:rPr>
              <a:t>Fräswerk-zeug</a:t>
            </a:r>
            <a:endParaRPr lang="en-US" sz="1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94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173601" y="971436"/>
            <a:ext cx="5181037" cy="369332"/>
          </a:xfrm>
          <a:prstGeom prst="rect">
            <a:avLst/>
          </a:prstGeom>
          <a:solidFill>
            <a:srgbClr val="C8C8C8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de-DE" sz="1800" dirty="0" smtClean="0"/>
              <a:t>Prozessregelung</a:t>
            </a:r>
            <a:endParaRPr lang="de-DE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2971800" y="1916113"/>
            <a:ext cx="4138613" cy="1223962"/>
          </a:xfrm>
          <a:prstGeom prst="rect">
            <a:avLst/>
          </a:prstGeom>
          <a:solidFill>
            <a:schemeClr val="hlink"/>
          </a:solidFill>
          <a:ln w="10795">
            <a:solidFill>
              <a:schemeClr val="tx1"/>
            </a:solidFill>
            <a:miter lim="800000"/>
            <a:headEnd/>
            <a:tailEnd/>
          </a:ln>
        </p:spPr>
        <p:txBody>
          <a:bodyPr wrap="none" anchor="b" anchorCtr="1"/>
          <a:lstStyle/>
          <a:p>
            <a:pPr algn="ctr"/>
            <a:r>
              <a:rPr lang="en-GB" sz="1600"/>
              <a:t>Regelstrecke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008313" y="1989138"/>
            <a:ext cx="1476375" cy="865187"/>
          </a:xfrm>
          <a:prstGeom prst="rect">
            <a:avLst/>
          </a:prstGeom>
          <a:solidFill>
            <a:schemeClr val="accent1"/>
          </a:solidFill>
          <a:ln w="1079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1600" dirty="0" err="1" smtClean="0"/>
              <a:t>Zerspan-prozess</a:t>
            </a:r>
            <a:endParaRPr lang="en-GB" sz="160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92638" y="1985963"/>
            <a:ext cx="2409825" cy="865187"/>
          </a:xfrm>
          <a:prstGeom prst="rect">
            <a:avLst/>
          </a:prstGeom>
          <a:solidFill>
            <a:schemeClr val="accent1"/>
          </a:solidFill>
          <a:ln w="1079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1600" dirty="0" smtClean="0"/>
              <a:t>Kraft- und </a:t>
            </a:r>
            <a:r>
              <a:rPr lang="en-GB" sz="1600" dirty="0" err="1" smtClean="0"/>
              <a:t>Temperaturmessung</a:t>
            </a:r>
            <a:endParaRPr lang="en-GB" sz="1600" dirty="0"/>
          </a:p>
        </p:txBody>
      </p:sp>
      <p:sp>
        <p:nvSpPr>
          <p:cNvPr id="7" name="Line 12"/>
          <p:cNvSpPr>
            <a:spLocks noChangeShapeType="1"/>
          </p:cNvSpPr>
          <p:nvPr/>
        </p:nvSpPr>
        <p:spPr bwMode="auto">
          <a:xfrm flipV="1">
            <a:off x="7104063" y="2492375"/>
            <a:ext cx="2097087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de-DE"/>
          </a:p>
        </p:txBody>
      </p:sp>
      <p:sp>
        <p:nvSpPr>
          <p:cNvPr id="8" name="Oval 13"/>
          <p:cNvSpPr>
            <a:spLocks noChangeArrowheads="1"/>
          </p:cNvSpPr>
          <p:nvPr/>
        </p:nvSpPr>
        <p:spPr bwMode="auto">
          <a:xfrm>
            <a:off x="8121650" y="2457450"/>
            <a:ext cx="71438" cy="71438"/>
          </a:xfrm>
          <a:prstGeom prst="ellipse">
            <a:avLst/>
          </a:prstGeom>
          <a:solidFill>
            <a:schemeClr val="tx1"/>
          </a:solidFill>
          <a:ln w="1079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  <p:sp>
        <p:nvSpPr>
          <p:cNvPr id="9" name="Line 35"/>
          <p:cNvSpPr>
            <a:spLocks noChangeShapeType="1"/>
          </p:cNvSpPr>
          <p:nvPr/>
        </p:nvSpPr>
        <p:spPr bwMode="auto">
          <a:xfrm flipV="1">
            <a:off x="8154988" y="2492375"/>
            <a:ext cx="0" cy="2695575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2974975" y="4652963"/>
            <a:ext cx="4138613" cy="1223962"/>
          </a:xfrm>
          <a:prstGeom prst="rect">
            <a:avLst/>
          </a:prstGeom>
          <a:solidFill>
            <a:schemeClr val="hlink"/>
          </a:solidFill>
          <a:ln w="10795">
            <a:solidFill>
              <a:schemeClr val="tx1"/>
            </a:solidFill>
            <a:miter lim="800000"/>
            <a:headEnd/>
            <a:tailEnd/>
          </a:ln>
        </p:spPr>
        <p:txBody>
          <a:bodyPr wrap="none" anchor="b" anchorCtr="1"/>
          <a:lstStyle/>
          <a:p>
            <a:pPr algn="ctr"/>
            <a:r>
              <a:rPr lang="en-GB" sz="1600" dirty="0" err="1"/>
              <a:t>Regler</a:t>
            </a:r>
            <a:endParaRPr lang="en-GB" sz="1600" dirty="0"/>
          </a:p>
        </p:txBody>
      </p:sp>
      <p:pic>
        <p:nvPicPr>
          <p:cNvPr id="11" name="Picture 53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11775" y="3265488"/>
            <a:ext cx="1397000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15"/>
          <p:cNvSpPr>
            <a:spLocks noChangeAspect="1" noChangeArrowheads="1"/>
          </p:cNvSpPr>
          <p:nvPr/>
        </p:nvSpPr>
        <p:spPr bwMode="auto">
          <a:xfrm>
            <a:off x="8067675" y="5187950"/>
            <a:ext cx="179388" cy="180975"/>
          </a:xfrm>
          <a:prstGeom prst="ellips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H="1" flipV="1">
            <a:off x="7104063" y="5273675"/>
            <a:ext cx="963612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de-DE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H="1" flipV="1">
            <a:off x="8264525" y="5272088"/>
            <a:ext cx="963613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de-DE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V="1">
            <a:off x="1897063" y="2492375"/>
            <a:ext cx="1047750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de-DE"/>
          </a:p>
        </p:txBody>
      </p:sp>
      <p:sp>
        <p:nvSpPr>
          <p:cNvPr id="16" name="Oval 15"/>
          <p:cNvSpPr>
            <a:spLocks noChangeAspect="1" noChangeArrowheads="1"/>
          </p:cNvSpPr>
          <p:nvPr/>
        </p:nvSpPr>
        <p:spPr bwMode="auto">
          <a:xfrm>
            <a:off x="1717675" y="2403475"/>
            <a:ext cx="179388" cy="180975"/>
          </a:xfrm>
          <a:prstGeom prst="ellips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17" name="Line 26"/>
          <p:cNvSpPr>
            <a:spLocks noChangeShapeType="1"/>
          </p:cNvSpPr>
          <p:nvPr/>
        </p:nvSpPr>
        <p:spPr bwMode="auto">
          <a:xfrm flipV="1">
            <a:off x="1806575" y="2584450"/>
            <a:ext cx="0" cy="2693988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de-DE"/>
          </a:p>
        </p:txBody>
      </p:sp>
      <p:sp>
        <p:nvSpPr>
          <p:cNvPr id="18" name="Line 39"/>
          <p:cNvSpPr>
            <a:spLocks noChangeShapeType="1"/>
          </p:cNvSpPr>
          <p:nvPr/>
        </p:nvSpPr>
        <p:spPr bwMode="auto">
          <a:xfrm>
            <a:off x="2971800" y="5278438"/>
            <a:ext cx="0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9" name="Line 12"/>
          <p:cNvSpPr>
            <a:spLocks noChangeShapeType="1"/>
          </p:cNvSpPr>
          <p:nvPr/>
        </p:nvSpPr>
        <p:spPr bwMode="auto">
          <a:xfrm flipH="1" flipV="1">
            <a:off x="1806575" y="5278438"/>
            <a:ext cx="1157288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V="1">
            <a:off x="663575" y="2492375"/>
            <a:ext cx="1049338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de-DE"/>
          </a:p>
        </p:txBody>
      </p:sp>
      <p:pic>
        <p:nvPicPr>
          <p:cNvPr id="21" name="Bild 8" descr="1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53450" y="1341438"/>
            <a:ext cx="600075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Group 12"/>
          <p:cNvGrpSpPr>
            <a:grpSpLocks/>
          </p:cNvGrpSpPr>
          <p:nvPr/>
        </p:nvGrpSpPr>
        <p:grpSpPr bwMode="auto">
          <a:xfrm>
            <a:off x="8345488" y="4519613"/>
            <a:ext cx="554037" cy="414337"/>
            <a:chOff x="354" y="2027"/>
            <a:chExt cx="1926" cy="1651"/>
          </a:xfrm>
        </p:grpSpPr>
        <p:pic>
          <p:nvPicPr>
            <p:cNvPr id="23" name="Picture 13" descr="slv55-12-12"/>
            <p:cNvPicPr>
              <a:picLocks noChangeAspect="1" noChangeArrowheads="1"/>
            </p:cNvPicPr>
            <p:nvPr/>
          </p:nvPicPr>
          <p:blipFill>
            <a:blip r:embed="rId4">
              <a:grayscl/>
            </a:blip>
            <a:srcRect l="6967"/>
            <a:stretch>
              <a:fillRect/>
            </a:stretch>
          </p:blipFill>
          <p:spPr bwMode="auto">
            <a:xfrm>
              <a:off x="360" y="2027"/>
              <a:ext cx="1920" cy="1651"/>
            </a:xfrm>
            <a:prstGeom prst="rect">
              <a:avLst/>
            </a:prstGeom>
            <a:noFill/>
            <a:ln w="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4" name="Rectangle 14"/>
            <p:cNvSpPr>
              <a:spLocks noChangeArrowheads="1"/>
            </p:cNvSpPr>
            <p:nvPr/>
          </p:nvSpPr>
          <p:spPr bwMode="auto">
            <a:xfrm>
              <a:off x="354" y="2028"/>
              <a:ext cx="1926" cy="1644"/>
            </a:xfrm>
            <a:prstGeom prst="rect">
              <a:avLst/>
            </a:prstGeom>
            <a:noFill/>
            <a:ln w="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</p:grpSp>
      <p:pic>
        <p:nvPicPr>
          <p:cNvPr id="25" name="Picture 6" descr="239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97238" y="3265488"/>
            <a:ext cx="1562100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 Box 17"/>
          <p:cNvSpPr txBox="1">
            <a:spLocks noChangeArrowheads="1"/>
          </p:cNvSpPr>
          <p:nvPr/>
        </p:nvSpPr>
        <p:spPr bwMode="auto">
          <a:xfrm>
            <a:off x="8194675" y="4933950"/>
            <a:ext cx="3587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>
                <a:cs typeface="Arial" charset="0"/>
              </a:rPr>
              <a:t>-</a:t>
            </a:r>
          </a:p>
        </p:txBody>
      </p:sp>
      <p:sp>
        <p:nvSpPr>
          <p:cNvPr id="27" name="Text Box 17"/>
          <p:cNvSpPr txBox="1">
            <a:spLocks noChangeArrowheads="1"/>
          </p:cNvSpPr>
          <p:nvPr/>
        </p:nvSpPr>
        <p:spPr bwMode="auto">
          <a:xfrm>
            <a:off x="1857375" y="2414588"/>
            <a:ext cx="3587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>
                <a:cs typeface="Arial" charset="0"/>
              </a:rPr>
              <a:t>-</a:t>
            </a:r>
          </a:p>
        </p:txBody>
      </p:sp>
      <p:sp>
        <p:nvSpPr>
          <p:cNvPr id="28" name="Rechteck 1"/>
          <p:cNvSpPr>
            <a:spLocks noChangeArrowheads="1"/>
          </p:cNvSpPr>
          <p:nvPr/>
        </p:nvSpPr>
        <p:spPr bwMode="auto">
          <a:xfrm>
            <a:off x="306725" y="1557338"/>
            <a:ext cx="12105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sz="1600" dirty="0" err="1" smtClean="0"/>
              <a:t>Störgrößen</a:t>
            </a:r>
            <a:endParaRPr lang="en-GB" sz="1600" dirty="0"/>
          </a:p>
        </p:txBody>
      </p:sp>
      <p:sp>
        <p:nvSpPr>
          <p:cNvPr id="29" name="Rechteck 75"/>
          <p:cNvSpPr>
            <a:spLocks noChangeArrowheads="1"/>
          </p:cNvSpPr>
          <p:nvPr/>
        </p:nvSpPr>
        <p:spPr bwMode="auto">
          <a:xfrm>
            <a:off x="497125" y="4076700"/>
            <a:ext cx="123142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sz="1600" dirty="0" err="1" smtClean="0"/>
              <a:t>Stellgrößen</a:t>
            </a:r>
            <a:endParaRPr lang="en-GB" sz="1600" dirty="0"/>
          </a:p>
        </p:txBody>
      </p:sp>
      <p:sp>
        <p:nvSpPr>
          <p:cNvPr id="30" name="Rechteck 76"/>
          <p:cNvSpPr>
            <a:spLocks noChangeArrowheads="1"/>
          </p:cNvSpPr>
          <p:nvPr/>
        </p:nvSpPr>
        <p:spPr bwMode="auto">
          <a:xfrm>
            <a:off x="8582025" y="4905375"/>
            <a:ext cx="10604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sz="1600"/>
              <a:t>Sollgröße</a:t>
            </a:r>
          </a:p>
        </p:txBody>
      </p:sp>
      <p:sp>
        <p:nvSpPr>
          <p:cNvPr id="31" name="Rechteck 77"/>
          <p:cNvSpPr>
            <a:spLocks noChangeArrowheads="1"/>
          </p:cNvSpPr>
          <p:nvPr/>
        </p:nvSpPr>
        <p:spPr bwMode="auto">
          <a:xfrm>
            <a:off x="7304088" y="1722438"/>
            <a:ext cx="12541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sz="1600"/>
              <a:t>Regelgröße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69988" y="3500438"/>
            <a:ext cx="477837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feld 79"/>
          <p:cNvSpPr txBox="1">
            <a:spLocks noChangeArrowheads="1"/>
          </p:cNvSpPr>
          <p:nvPr/>
        </p:nvSpPr>
        <p:spPr bwMode="auto">
          <a:xfrm>
            <a:off x="7616825" y="2062163"/>
            <a:ext cx="187325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100"/>
              <a:t>Werkzeugschneiden-temperatur</a:t>
            </a:r>
          </a:p>
        </p:txBody>
      </p:sp>
      <p:sp>
        <p:nvSpPr>
          <p:cNvPr id="34" name="Textfeld 80"/>
          <p:cNvSpPr txBox="1">
            <a:spLocks noChangeArrowheads="1"/>
          </p:cNvSpPr>
          <p:nvPr/>
        </p:nvSpPr>
        <p:spPr bwMode="auto">
          <a:xfrm>
            <a:off x="8121650" y="5373688"/>
            <a:ext cx="1727200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100" dirty="0"/>
              <a:t>Korrelation </a:t>
            </a:r>
            <a:r>
              <a:rPr lang="de-DE" sz="1100" dirty="0" err="1" smtClean="0"/>
              <a:t>Verschleiss</a:t>
            </a:r>
            <a:r>
              <a:rPr lang="de-DE" sz="1100" dirty="0" smtClean="0"/>
              <a:t> oder Qualität</a:t>
            </a:r>
            <a:endParaRPr lang="de-DE" sz="1100" dirty="0"/>
          </a:p>
        </p:txBody>
      </p:sp>
      <p:sp>
        <p:nvSpPr>
          <p:cNvPr id="35" name="Textfeld 81"/>
          <p:cNvSpPr txBox="1">
            <a:spLocks noChangeArrowheads="1"/>
          </p:cNvSpPr>
          <p:nvPr/>
        </p:nvSpPr>
        <p:spPr bwMode="auto">
          <a:xfrm>
            <a:off x="57150" y="4437063"/>
            <a:ext cx="1666875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100" dirty="0" err="1"/>
              <a:t>Zerspanparameter</a:t>
            </a:r>
            <a:r>
              <a:rPr lang="de-DE" sz="1100" dirty="0"/>
              <a:t> (Vorschub, </a:t>
            </a:r>
            <a:r>
              <a:rPr lang="de-DE" sz="1100" dirty="0" smtClean="0"/>
              <a:t>Schnitt-geschwindigkeit,..)</a:t>
            </a:r>
            <a:endParaRPr lang="de-DE" sz="1100" dirty="0"/>
          </a:p>
        </p:txBody>
      </p:sp>
      <p:sp>
        <p:nvSpPr>
          <p:cNvPr id="36" name="Textfeld 82"/>
          <p:cNvSpPr txBox="1">
            <a:spLocks noChangeArrowheads="1"/>
          </p:cNvSpPr>
          <p:nvPr/>
        </p:nvSpPr>
        <p:spPr bwMode="auto">
          <a:xfrm>
            <a:off x="57150" y="1844675"/>
            <a:ext cx="1871663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100"/>
              <a:t>Thermo-elastische Verformung Werkstück/Aufnahme</a:t>
            </a:r>
          </a:p>
        </p:txBody>
      </p:sp>
      <p:sp>
        <p:nvSpPr>
          <p:cNvPr id="37" name="Rectangle 7"/>
          <p:cNvSpPr>
            <a:spLocks noChangeArrowheads="1"/>
          </p:cNvSpPr>
          <p:nvPr/>
        </p:nvSpPr>
        <p:spPr bwMode="auto">
          <a:xfrm>
            <a:off x="3080791" y="4758531"/>
            <a:ext cx="3921671" cy="865187"/>
          </a:xfrm>
          <a:prstGeom prst="rect">
            <a:avLst/>
          </a:prstGeom>
          <a:solidFill>
            <a:schemeClr val="accent1"/>
          </a:solidFill>
          <a:ln w="1079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1600" dirty="0" err="1" smtClean="0"/>
              <a:t>Aktorsystem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45430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>
            <p:custDataLst>
              <p:tags r:id="rId2"/>
            </p:custDataLst>
          </p:nvPr>
        </p:nvSpPr>
        <p:spPr bwMode="gray">
          <a:xfrm>
            <a:off x="627380" y="4155440"/>
            <a:ext cx="9056370" cy="41148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5446395" algn="l"/>
                <a:tab pos="7387590" algn="l"/>
              </a:tabLst>
              <a:defRPr/>
            </a:pPr>
            <a:r>
              <a:rPr kumimoji="0" lang="de-DE" b="1" u="none" strike="noStrike" cap="none" normalizeH="0" baseline="0" smtClean="0">
                <a:ln>
                  <a:noFill/>
                </a:ln>
                <a:effectLst/>
                <a:latin typeface="Arial"/>
              </a:rPr>
              <a:t>Zusammenfassung</a:t>
            </a:r>
            <a:r>
              <a:rPr kumimoji="0" lang="de-DE" u="none" strike="noStrike" cap="none" normalizeH="0" baseline="0" smtClean="0">
                <a:ln>
                  <a:noFill/>
                </a:ln>
                <a:effectLst/>
                <a:latin typeface="Arial"/>
              </a:rPr>
              <a:t>		</a:t>
            </a:r>
            <a:endParaRPr kumimoji="0" lang="de-DE" u="none" strike="noStrike" cap="none" normalizeH="0" baseline="0" dirty="0" err="1" smtClean="0">
              <a:ln>
                <a:noFill/>
              </a:ln>
              <a:effectLst/>
              <a:latin typeface="Arial"/>
            </a:endParaRPr>
          </a:p>
        </p:txBody>
      </p:sp>
      <p:sp>
        <p:nvSpPr>
          <p:cNvPr id="11" name="Rechteck 10"/>
          <p:cNvSpPr/>
          <p:nvPr>
            <p:custDataLst>
              <p:tags r:id="rId3"/>
            </p:custDataLst>
          </p:nvPr>
        </p:nvSpPr>
        <p:spPr bwMode="gray">
          <a:xfrm>
            <a:off x="215900" y="4155440"/>
            <a:ext cx="411480" cy="411480"/>
          </a:xfrm>
          <a:prstGeom prst="rect">
            <a:avLst/>
          </a:prstGeom>
          <a:solidFill>
            <a:schemeClr val="folHlink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de-DE" b="1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/>
              </a:rPr>
              <a:t>5</a:t>
            </a:r>
            <a:endParaRPr kumimoji="0" lang="de-DE" b="1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/>
            </a:endParaRPr>
          </a:p>
        </p:txBody>
      </p:sp>
      <p:sp>
        <p:nvSpPr>
          <p:cNvPr id="10" name="Rechteck 9"/>
          <p:cNvSpPr/>
          <p:nvPr>
            <p:custDataLst>
              <p:tags r:id="rId4"/>
            </p:custDataLst>
          </p:nvPr>
        </p:nvSpPr>
        <p:spPr bwMode="gray">
          <a:xfrm>
            <a:off x="627380" y="3332480"/>
            <a:ext cx="9056370" cy="41148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5446395" algn="l"/>
                <a:tab pos="7387590" algn="l"/>
              </a:tabLst>
              <a:defRPr/>
            </a:pPr>
            <a:r>
              <a:rPr kumimoji="0" lang="de-DE" b="1" u="none" strike="noStrike" cap="none" normalizeH="0" baseline="0" smtClean="0">
                <a:ln>
                  <a:noFill/>
                </a:ln>
                <a:effectLst/>
                <a:latin typeface="Arial"/>
              </a:rPr>
              <a:t>Anwendungen</a:t>
            </a:r>
            <a:r>
              <a:rPr kumimoji="0" lang="de-DE" u="none" strike="noStrike" cap="none" normalizeH="0" baseline="0" smtClean="0">
                <a:ln>
                  <a:noFill/>
                </a:ln>
                <a:effectLst/>
                <a:latin typeface="Arial"/>
              </a:rPr>
              <a:t>		</a:t>
            </a:r>
            <a:endParaRPr kumimoji="0" lang="de-DE" u="none" strike="noStrike" cap="none" normalizeH="0" baseline="0" dirty="0" err="1" smtClean="0">
              <a:ln>
                <a:noFill/>
              </a:ln>
              <a:effectLst/>
              <a:latin typeface="Arial"/>
            </a:endParaRPr>
          </a:p>
        </p:txBody>
      </p:sp>
      <p:sp>
        <p:nvSpPr>
          <p:cNvPr id="9" name="Rechteck 8"/>
          <p:cNvSpPr/>
          <p:nvPr>
            <p:custDataLst>
              <p:tags r:id="rId5"/>
            </p:custDataLst>
          </p:nvPr>
        </p:nvSpPr>
        <p:spPr bwMode="gray">
          <a:xfrm>
            <a:off x="215900" y="3332480"/>
            <a:ext cx="411480" cy="41148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de-DE" b="1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/>
              </a:rPr>
              <a:t>4</a:t>
            </a:r>
            <a:endParaRPr kumimoji="0" lang="de-DE" b="1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/>
            </a:endParaRPr>
          </a:p>
        </p:txBody>
      </p:sp>
      <p:sp>
        <p:nvSpPr>
          <p:cNvPr id="8" name="Rechteck 7"/>
          <p:cNvSpPr/>
          <p:nvPr>
            <p:custDataLst>
              <p:tags r:id="rId6"/>
            </p:custDataLst>
          </p:nvPr>
        </p:nvSpPr>
        <p:spPr bwMode="gray">
          <a:xfrm>
            <a:off x="627380" y="2509520"/>
            <a:ext cx="9056370" cy="41148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5446395" algn="l"/>
                <a:tab pos="7387590" algn="l"/>
              </a:tabLst>
              <a:defRPr/>
            </a:pPr>
            <a:r>
              <a:rPr kumimoji="0" lang="de-DE" b="1" u="none" strike="noStrike" cap="none" normalizeH="0" baseline="0" smtClean="0">
                <a:ln>
                  <a:noFill/>
                </a:ln>
                <a:effectLst/>
                <a:latin typeface="Arial"/>
              </a:rPr>
              <a:t>Modellierung</a:t>
            </a:r>
            <a:r>
              <a:rPr kumimoji="0" lang="de-DE" u="none" strike="noStrike" cap="none" normalizeH="0" baseline="0" smtClean="0">
                <a:ln>
                  <a:noFill/>
                </a:ln>
                <a:effectLst/>
                <a:latin typeface="Arial"/>
              </a:rPr>
              <a:t>		</a:t>
            </a:r>
            <a:endParaRPr kumimoji="0" lang="de-DE" u="none" strike="noStrike" cap="none" normalizeH="0" baseline="0" dirty="0" err="1" smtClean="0">
              <a:ln>
                <a:noFill/>
              </a:ln>
              <a:effectLst/>
              <a:latin typeface="Arial"/>
            </a:endParaRPr>
          </a:p>
        </p:txBody>
      </p:sp>
      <p:sp>
        <p:nvSpPr>
          <p:cNvPr id="7" name="Rechteck 6"/>
          <p:cNvSpPr/>
          <p:nvPr>
            <p:custDataLst>
              <p:tags r:id="rId7"/>
            </p:custDataLst>
          </p:nvPr>
        </p:nvSpPr>
        <p:spPr bwMode="gray">
          <a:xfrm>
            <a:off x="215900" y="2509520"/>
            <a:ext cx="411480" cy="41148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de-DE" b="1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/>
              </a:rPr>
              <a:t>3</a:t>
            </a:r>
            <a:endParaRPr kumimoji="0" lang="de-DE" b="1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/>
            </a:endParaRPr>
          </a:p>
        </p:txBody>
      </p:sp>
      <p:sp>
        <p:nvSpPr>
          <p:cNvPr id="6" name="Rechteck 5"/>
          <p:cNvSpPr/>
          <p:nvPr>
            <p:custDataLst>
              <p:tags r:id="rId8"/>
            </p:custDataLst>
          </p:nvPr>
        </p:nvSpPr>
        <p:spPr bwMode="gray">
          <a:xfrm>
            <a:off x="627380" y="1686560"/>
            <a:ext cx="9056370" cy="41148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5446395" algn="l"/>
                <a:tab pos="7387590" algn="l"/>
              </a:tabLst>
              <a:defRPr/>
            </a:pPr>
            <a:r>
              <a:rPr kumimoji="0" lang="de-DE" b="1" u="none" strike="noStrike" cap="none" normalizeH="0" baseline="0" smtClean="0">
                <a:ln>
                  <a:noFill/>
                </a:ln>
                <a:effectLst/>
                <a:latin typeface="Arial"/>
              </a:rPr>
              <a:t>Experimentelle Untersuchungen</a:t>
            </a:r>
            <a:r>
              <a:rPr kumimoji="0" lang="de-DE" u="none" strike="noStrike" cap="none" normalizeH="0" baseline="0" smtClean="0">
                <a:ln>
                  <a:noFill/>
                </a:ln>
                <a:effectLst/>
                <a:latin typeface="Arial"/>
              </a:rPr>
              <a:t>		</a:t>
            </a:r>
            <a:endParaRPr kumimoji="0" lang="de-DE" u="none" strike="noStrike" cap="none" normalizeH="0" baseline="0" dirty="0" err="1" smtClean="0">
              <a:ln>
                <a:noFill/>
              </a:ln>
              <a:effectLst/>
              <a:latin typeface="Arial"/>
            </a:endParaRPr>
          </a:p>
        </p:txBody>
      </p:sp>
      <p:sp>
        <p:nvSpPr>
          <p:cNvPr id="5" name="Rechteck 4"/>
          <p:cNvSpPr/>
          <p:nvPr>
            <p:custDataLst>
              <p:tags r:id="rId9"/>
            </p:custDataLst>
          </p:nvPr>
        </p:nvSpPr>
        <p:spPr bwMode="gray">
          <a:xfrm>
            <a:off x="215900" y="1686560"/>
            <a:ext cx="411480" cy="41148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de-DE" b="1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/>
              </a:rPr>
              <a:t>2</a:t>
            </a:r>
            <a:endParaRPr kumimoji="0" lang="de-DE" b="1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/>
            </a:endParaRPr>
          </a:p>
        </p:txBody>
      </p:sp>
      <p:sp>
        <p:nvSpPr>
          <p:cNvPr id="4" name="Rechteck 3"/>
          <p:cNvSpPr/>
          <p:nvPr>
            <p:custDataLst>
              <p:tags r:id="rId10"/>
            </p:custDataLst>
          </p:nvPr>
        </p:nvSpPr>
        <p:spPr bwMode="gray">
          <a:xfrm>
            <a:off x="627380" y="863600"/>
            <a:ext cx="9056370" cy="41148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5446395" algn="l"/>
                <a:tab pos="7387590" algn="l"/>
              </a:tabLst>
              <a:defRPr/>
            </a:pPr>
            <a:r>
              <a:rPr kumimoji="0" lang="de-DE" b="1" u="none" strike="noStrike" cap="none" normalizeH="0" baseline="0" smtClean="0">
                <a:ln>
                  <a:noFill/>
                </a:ln>
                <a:effectLst/>
                <a:latin typeface="Arial"/>
              </a:rPr>
              <a:t>Einleitung</a:t>
            </a:r>
            <a:r>
              <a:rPr kumimoji="0" lang="de-DE" u="none" strike="noStrike" cap="none" normalizeH="0" baseline="0" smtClean="0">
                <a:ln>
                  <a:noFill/>
                </a:ln>
                <a:effectLst/>
                <a:latin typeface="Arial"/>
              </a:rPr>
              <a:t>		</a:t>
            </a:r>
            <a:endParaRPr kumimoji="0" lang="de-DE" u="none" strike="noStrike" cap="none" normalizeH="0" baseline="0" dirty="0" err="1" smtClean="0">
              <a:ln>
                <a:noFill/>
              </a:ln>
              <a:effectLst/>
              <a:latin typeface="Arial"/>
            </a:endParaRPr>
          </a:p>
        </p:txBody>
      </p:sp>
      <p:sp>
        <p:nvSpPr>
          <p:cNvPr id="3" name="Rechteck 2"/>
          <p:cNvSpPr/>
          <p:nvPr>
            <p:custDataLst>
              <p:tags r:id="rId11"/>
            </p:custDataLst>
          </p:nvPr>
        </p:nvSpPr>
        <p:spPr bwMode="gray">
          <a:xfrm>
            <a:off x="215900" y="863600"/>
            <a:ext cx="411480" cy="41148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de-DE" b="1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/>
              </a:rPr>
              <a:t>1</a:t>
            </a:r>
            <a:endParaRPr kumimoji="0" lang="de-DE" b="1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101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3368675" y="1116012"/>
            <a:ext cx="6315075" cy="2389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180000" bIns="0"/>
          <a:lstStyle/>
          <a:p>
            <a:pPr marL="266700" indent="-26670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rgbClr val="006DB6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</a:pPr>
            <a:r>
              <a:rPr lang="de-DE" sz="1600" dirty="0" smtClean="0"/>
              <a:t>Temperaturen und Wärmeströme sind von signifikanter Bedeutung für die Werkzeugmaschine, Verschleiß des Werkzeuges und die</a:t>
            </a:r>
            <a:r>
              <a:rPr lang="de-DE" sz="1600" b="1" dirty="0" smtClean="0"/>
              <a:t> Qualität </a:t>
            </a:r>
            <a:r>
              <a:rPr lang="de-DE" sz="1600" dirty="0" smtClean="0"/>
              <a:t>des Produktes.</a:t>
            </a:r>
          </a:p>
          <a:p>
            <a:pPr marL="266700" indent="-26670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rgbClr val="006DB6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</a:pPr>
            <a:r>
              <a:rPr lang="de-DE" sz="1600" b="1" dirty="0" smtClean="0"/>
              <a:t>Messen</a:t>
            </a:r>
            <a:r>
              <a:rPr lang="de-DE" sz="1600" dirty="0" smtClean="0"/>
              <a:t> von Temperaturen im </a:t>
            </a:r>
            <a:r>
              <a:rPr lang="de-DE" sz="1600" dirty="0" err="1" smtClean="0"/>
              <a:t>Zerspanprozess</a:t>
            </a:r>
            <a:r>
              <a:rPr lang="de-DE" sz="1600" dirty="0" smtClean="0"/>
              <a:t> ist aufwändig und teilweise kostenintensiv, es existieren aber industrielle Lösungen für fast alle Sensorprinzipien.</a:t>
            </a:r>
          </a:p>
          <a:p>
            <a:pPr marL="266700" indent="-26670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rgbClr val="006DB6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</a:pPr>
            <a:r>
              <a:rPr lang="de-DE" sz="1600" dirty="0" smtClean="0"/>
              <a:t>Die </a:t>
            </a:r>
            <a:r>
              <a:rPr lang="de-DE" sz="1600" b="1" dirty="0" smtClean="0"/>
              <a:t>Modellierung</a:t>
            </a:r>
            <a:r>
              <a:rPr lang="de-DE" sz="1600" dirty="0" smtClean="0"/>
              <a:t> ist ein elementarer Bestandteil der Anwendung da nicht an jedem Ort gemessen werden kann.</a:t>
            </a:r>
            <a:endParaRPr lang="de-DE" sz="1600" dirty="0"/>
          </a:p>
        </p:txBody>
      </p:sp>
      <p:pic>
        <p:nvPicPr>
          <p:cNvPr id="3" name="Picture 4" descr="Ziel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4251597"/>
            <a:ext cx="2100440" cy="1841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5900" y="3573016"/>
            <a:ext cx="20903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dirty="0" smtClean="0">
                <a:solidFill>
                  <a:schemeClr val="accent2"/>
                </a:solidFill>
              </a:rPr>
              <a:t>Anwendungsgebiete</a:t>
            </a:r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15900" y="1141413"/>
            <a:ext cx="3152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dirty="0" smtClean="0">
                <a:solidFill>
                  <a:schemeClr val="accent2"/>
                </a:solidFill>
              </a:rPr>
              <a:t>Messung und Modellierung</a:t>
            </a:r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7" name="AutoShape 13"/>
          <p:cNvSpPr>
            <a:spLocks noChangeArrowheads="1"/>
          </p:cNvSpPr>
          <p:nvPr/>
        </p:nvSpPr>
        <p:spPr bwMode="auto">
          <a:xfrm rot="5400000">
            <a:off x="6404769" y="654074"/>
            <a:ext cx="242887" cy="6315075"/>
          </a:xfrm>
          <a:prstGeom prst="homePlate">
            <a:avLst>
              <a:gd name="adj" fmla="val 75819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079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368675" y="4251597"/>
            <a:ext cx="6315075" cy="1913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180000" bIns="0"/>
          <a:lstStyle/>
          <a:p>
            <a:pPr marL="266700" lvl="1" indent="-26670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rgbClr val="006DB6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</a:pPr>
            <a:r>
              <a:rPr lang="de-DE" sz="1400" b="1" dirty="0" smtClean="0">
                <a:solidFill>
                  <a:schemeClr val="accent2"/>
                </a:solidFill>
              </a:rPr>
              <a:t>Prozessauslegung: </a:t>
            </a:r>
            <a:r>
              <a:rPr lang="de-DE" sz="1400" dirty="0" smtClean="0"/>
              <a:t>Definition der Parameter anhand physikalischer Kennwerte zur Expansion „festgefrorener“ Prozesse.</a:t>
            </a:r>
            <a:endParaRPr lang="de-DE" sz="1400" dirty="0"/>
          </a:p>
          <a:p>
            <a:pPr marL="266700" lvl="1" indent="-26670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rgbClr val="006DB6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</a:pPr>
            <a:r>
              <a:rPr lang="de-DE" sz="1400" b="1" dirty="0" smtClean="0">
                <a:solidFill>
                  <a:schemeClr val="accent2"/>
                </a:solidFill>
              </a:rPr>
              <a:t>Prozessüberwachung: </a:t>
            </a:r>
            <a:r>
              <a:rPr lang="de-DE" sz="1400" dirty="0" smtClean="0"/>
              <a:t>Verschleißüberwachung des Werkzeuges während des Prozesses.</a:t>
            </a:r>
            <a:endParaRPr lang="de-DE" sz="1400" dirty="0"/>
          </a:p>
          <a:p>
            <a:pPr marL="266700" lvl="1" indent="-26670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rgbClr val="006DB6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</a:pPr>
            <a:r>
              <a:rPr lang="de-DE" sz="1400" b="1" dirty="0" smtClean="0">
                <a:solidFill>
                  <a:schemeClr val="accent2"/>
                </a:solidFill>
              </a:rPr>
              <a:t>Prozessregelung: </a:t>
            </a:r>
            <a:r>
              <a:rPr lang="de-DE" sz="1400" dirty="0" err="1"/>
              <a:t>P</a:t>
            </a:r>
            <a:r>
              <a:rPr lang="de-DE" sz="1400" dirty="0" err="1" smtClean="0"/>
              <a:t>rodukorientierte</a:t>
            </a:r>
            <a:r>
              <a:rPr lang="de-DE" sz="1400" dirty="0" smtClean="0"/>
              <a:t> Regelung von </a:t>
            </a:r>
            <a:r>
              <a:rPr lang="de-DE" sz="1400" dirty="0" err="1" smtClean="0"/>
              <a:t>Zerspanprozessen</a:t>
            </a:r>
            <a:r>
              <a:rPr lang="de-DE" sz="1400" dirty="0" smtClean="0"/>
              <a:t>.</a:t>
            </a:r>
            <a:endParaRPr lang="de-DE" sz="1400" dirty="0"/>
          </a:p>
        </p:txBody>
      </p:sp>
      <p:pic>
        <p:nvPicPr>
          <p:cNvPr id="9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4" r="16848"/>
          <a:stretch/>
        </p:blipFill>
        <p:spPr bwMode="auto">
          <a:xfrm>
            <a:off x="488504" y="1914144"/>
            <a:ext cx="553620" cy="541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708" y="1873447"/>
            <a:ext cx="1162496" cy="87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56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>
          <a:xfrm>
            <a:off x="173601" y="971436"/>
            <a:ext cx="5181037" cy="369332"/>
          </a:xfrm>
          <a:prstGeom prst="rect">
            <a:avLst/>
          </a:prstGeom>
          <a:solidFill>
            <a:srgbClr val="C8C8C8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de-DE" sz="1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Historischer Überblick der Forschung</a:t>
            </a:r>
            <a:endParaRPr lang="de-DE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Inhaltsplatzhalter 4" descr="http://www.rumford.com/images/page_49.gif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0912" y="1556792"/>
            <a:ext cx="5688632" cy="4029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 txBox="1">
            <a:spLocks noChangeArrowheads="1"/>
          </p:cNvSpPr>
          <p:nvPr/>
        </p:nvSpPr>
        <p:spPr bwMode="auto">
          <a:xfrm>
            <a:off x="272480" y="1556792"/>
            <a:ext cx="4586287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rgbClr val="006DB6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Arial" charset="0"/>
              <a:buChar char="–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5pPr>
            <a:lvl6pPr marL="22510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6pPr>
            <a:lvl7pPr marL="27082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7pPr>
            <a:lvl8pPr marL="31654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8pPr>
            <a:lvl9pPr marL="36226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600" dirty="0" smtClean="0"/>
              <a:t>Bis ins 19. Jhd. „Kalorische Theorie“</a:t>
            </a:r>
          </a:p>
          <a:p>
            <a:pPr lvl="1"/>
            <a:r>
              <a:rPr lang="de-DE" sz="1400" dirty="0" smtClean="0"/>
              <a:t>Kalorische Substanz: </a:t>
            </a:r>
          </a:p>
          <a:p>
            <a:pPr lvl="2"/>
            <a:r>
              <a:rPr lang="de-DE" sz="1400" dirty="0" smtClean="0"/>
              <a:t>Wärmeelement</a:t>
            </a:r>
          </a:p>
          <a:p>
            <a:pPr lvl="2"/>
            <a:r>
              <a:rPr lang="de-DE" sz="1400" dirty="0" smtClean="0"/>
              <a:t>fließt von wärmerem zu kälterem Körper</a:t>
            </a:r>
          </a:p>
          <a:p>
            <a:pPr lvl="2"/>
            <a:r>
              <a:rPr lang="de-DE" sz="1400" dirty="0" smtClean="0"/>
              <a:t>Nicht erzeugbar, nicht zerstörbar</a:t>
            </a:r>
          </a:p>
          <a:p>
            <a:pPr lvl="2"/>
            <a:endParaRPr lang="de-DE" sz="1400" dirty="0" smtClean="0"/>
          </a:p>
          <a:p>
            <a:r>
              <a:rPr lang="de-DE" sz="1600" dirty="0" smtClean="0"/>
              <a:t>Benjamin Thompson (Count </a:t>
            </a:r>
            <a:r>
              <a:rPr lang="de-DE" sz="1600" dirty="0" err="1" smtClean="0"/>
              <a:t>Rumford</a:t>
            </a:r>
            <a:r>
              <a:rPr lang="de-DE" sz="1600" dirty="0" smtClean="0"/>
              <a:t>) 	(1798):</a:t>
            </a:r>
          </a:p>
          <a:p>
            <a:pPr lvl="1"/>
            <a:r>
              <a:rPr lang="de-DE" sz="1400" dirty="0" smtClean="0"/>
              <a:t>„Woher kommt die Wärme beim Bohren?“</a:t>
            </a:r>
          </a:p>
          <a:p>
            <a:pPr lvl="1"/>
            <a:endParaRPr lang="de-DE" sz="1400" dirty="0" smtClean="0"/>
          </a:p>
          <a:p>
            <a:r>
              <a:rPr lang="de-DE" sz="1600" dirty="0" smtClean="0"/>
              <a:t>Wiederholung der Experimente führte </a:t>
            </a:r>
            <a:br>
              <a:rPr lang="de-DE" sz="1600" dirty="0" smtClean="0"/>
            </a:br>
            <a:r>
              <a:rPr lang="de-DE" sz="1600" dirty="0" smtClean="0"/>
              <a:t>nicht zu Abnahme der „erregten“ Wärme</a:t>
            </a:r>
          </a:p>
          <a:p>
            <a:r>
              <a:rPr lang="de-DE" sz="1600" dirty="0" smtClean="0"/>
              <a:t>„Endliche“ Kalorische Substanz als </a:t>
            </a:r>
            <a:br>
              <a:rPr lang="de-DE" sz="1600" dirty="0" smtClean="0"/>
            </a:br>
            <a:r>
              <a:rPr lang="de-DE" sz="1600" dirty="0" smtClean="0"/>
              <a:t>eigenes</a:t>
            </a:r>
            <a:r>
              <a:rPr lang="de-DE" sz="1600" dirty="0"/>
              <a:t> </a:t>
            </a:r>
            <a:r>
              <a:rPr lang="de-DE" sz="1600" dirty="0" smtClean="0"/>
              <a:t>Wärmeelement wiederlegt</a:t>
            </a:r>
          </a:p>
          <a:p>
            <a:r>
              <a:rPr lang="de-DE" sz="1600" dirty="0" smtClean="0">
                <a:sym typeface="Wingdings" pitchFamily="2" charset="2"/>
              </a:rPr>
              <a:t> </a:t>
            </a:r>
            <a:r>
              <a:rPr lang="de-DE" sz="1600" dirty="0" smtClean="0"/>
              <a:t>Wärme </a:t>
            </a:r>
            <a:r>
              <a:rPr lang="de-DE" sz="1600" dirty="0" smtClean="0">
                <a:latin typeface="Lucida Sans"/>
                <a:cs typeface="Lucida Sans"/>
              </a:rPr>
              <a:t>≙ Bewegung</a:t>
            </a:r>
            <a:endParaRPr lang="de-DE" sz="1600" dirty="0" smtClean="0"/>
          </a:p>
          <a:p>
            <a:pPr lvl="1"/>
            <a:endParaRPr lang="de-DE" dirty="0" smtClean="0"/>
          </a:p>
          <a:p>
            <a:endParaRPr lang="de-DE" sz="1600" dirty="0" smtClean="0"/>
          </a:p>
        </p:txBody>
      </p:sp>
      <p:sp>
        <p:nvSpPr>
          <p:cNvPr id="5" name="Textfeld 4"/>
          <p:cNvSpPr txBox="1"/>
          <p:nvPr/>
        </p:nvSpPr>
        <p:spPr>
          <a:xfrm>
            <a:off x="4376936" y="5991091"/>
            <a:ext cx="5343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Quelle</a:t>
            </a:r>
            <a:r>
              <a:rPr lang="en-US" sz="1000" dirty="0" smtClean="0"/>
              <a:t>: http://www.dartmouth.edu/~library/Library_Bulletin/Apr1995/King_Rumford.html#fn5</a:t>
            </a:r>
            <a:endParaRPr lang="de-DE" sz="1000" dirty="0"/>
          </a:p>
        </p:txBody>
      </p:sp>
      <p:sp>
        <p:nvSpPr>
          <p:cNvPr id="2" name="Rechteck 1"/>
          <p:cNvSpPr/>
          <p:nvPr/>
        </p:nvSpPr>
        <p:spPr bwMode="auto">
          <a:xfrm>
            <a:off x="4759829" y="2669976"/>
            <a:ext cx="617662" cy="43204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045806" y="3750096"/>
            <a:ext cx="2427473" cy="108012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9" name="Gerade Verbindung 8"/>
          <p:cNvCxnSpPr/>
          <p:nvPr/>
        </p:nvCxnSpPr>
        <p:spPr bwMode="auto">
          <a:xfrm flipH="1">
            <a:off x="5045806" y="3102024"/>
            <a:ext cx="123218" cy="648072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10" name="Gerade Verbindung 9"/>
          <p:cNvCxnSpPr/>
          <p:nvPr/>
        </p:nvCxnSpPr>
        <p:spPr bwMode="auto">
          <a:xfrm>
            <a:off x="5175661" y="3090224"/>
            <a:ext cx="2297618" cy="659872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</p:spTree>
    <p:extLst>
      <p:ext uri="{BB962C8B-B14F-4D97-AF65-F5344CB8AC3E}">
        <p14:creationId xmlns:p14="http://schemas.microsoft.com/office/powerpoint/2010/main" val="210000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>
          <a:xfrm>
            <a:off x="173601" y="971436"/>
            <a:ext cx="5181037" cy="369332"/>
          </a:xfrm>
          <a:prstGeom prst="rect">
            <a:avLst/>
          </a:prstGeom>
          <a:solidFill>
            <a:srgbClr val="C8C8C8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de-DE" sz="1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Historischer Überblick der Forschung</a:t>
            </a:r>
            <a:endParaRPr lang="de-DE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05128" y="1772816"/>
            <a:ext cx="3582308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6856" y="4221088"/>
            <a:ext cx="428625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4"/>
          <p:cNvSpPr txBox="1">
            <a:spLocks noChangeArrowheads="1"/>
          </p:cNvSpPr>
          <p:nvPr/>
        </p:nvSpPr>
        <p:spPr bwMode="auto">
          <a:xfrm>
            <a:off x="272480" y="1556792"/>
            <a:ext cx="4896544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rgbClr val="006DB6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Arial" charset="0"/>
              <a:buChar char="–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5pPr>
            <a:lvl6pPr marL="22510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6pPr>
            <a:lvl7pPr marL="27082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7pPr>
            <a:lvl8pPr marL="31654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8pPr>
            <a:lvl9pPr marL="36226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600" dirty="0" smtClean="0"/>
              <a:t>Erwin </a:t>
            </a:r>
            <a:r>
              <a:rPr lang="de-DE" sz="1600" dirty="0" err="1" smtClean="0"/>
              <a:t>Gottwein</a:t>
            </a:r>
            <a:r>
              <a:rPr lang="de-DE" sz="1600" dirty="0" smtClean="0"/>
              <a:t> (1925): </a:t>
            </a:r>
          </a:p>
          <a:p>
            <a:pPr lvl="1">
              <a:buClr>
                <a:srgbClr val="006DB6"/>
              </a:buClr>
              <a:buFont typeface="Wingdings" pitchFamily="2" charset="2"/>
              <a:buChar char="§"/>
            </a:pPr>
            <a:r>
              <a:rPr lang="de-DE" sz="1400" dirty="0" smtClean="0"/>
              <a:t>Messung der Temperatur an der Werkzeugschneide  während Zerspanung von </a:t>
            </a:r>
            <a:r>
              <a:rPr lang="de-DE" sz="1400" dirty="0" err="1" smtClean="0"/>
              <a:t>Flußeisen</a:t>
            </a:r>
            <a:endParaRPr lang="de-DE" sz="1400" dirty="0" smtClean="0"/>
          </a:p>
          <a:p>
            <a:pPr lvl="1">
              <a:buClr>
                <a:srgbClr val="006DB6"/>
              </a:buClr>
              <a:buFont typeface="Wingdings" pitchFamily="2" charset="2"/>
              <a:buChar char="§"/>
            </a:pPr>
            <a:r>
              <a:rPr lang="de-DE" sz="1400" dirty="0" err="1" smtClean="0"/>
              <a:t>T</a:t>
            </a:r>
            <a:r>
              <a:rPr lang="de-DE" sz="1400" baseline="-25000" dirty="0" err="1" smtClean="0"/>
              <a:t>Schneide</a:t>
            </a:r>
            <a:r>
              <a:rPr lang="de-DE" sz="1400" dirty="0" smtClean="0"/>
              <a:t> beeinflusst des Verschleiß </a:t>
            </a:r>
            <a:br>
              <a:rPr lang="de-DE" sz="1400" dirty="0" smtClean="0"/>
            </a:br>
            <a:r>
              <a:rPr lang="de-DE" sz="1400" dirty="0" smtClean="0"/>
              <a:t>des Werkzeugs</a:t>
            </a:r>
          </a:p>
          <a:p>
            <a:pPr lvl="1">
              <a:buClr>
                <a:srgbClr val="006DB6"/>
              </a:buClr>
              <a:buFont typeface="Wingdings" pitchFamily="2" charset="2"/>
              <a:buChar char="§"/>
            </a:pPr>
            <a:r>
              <a:rPr lang="de-DE" sz="1400" dirty="0" smtClean="0"/>
              <a:t>Thermoelement bestehend aus </a:t>
            </a:r>
            <a:br>
              <a:rPr lang="de-DE" sz="1400" dirty="0" smtClean="0"/>
            </a:br>
            <a:r>
              <a:rPr lang="de-DE" sz="1400" dirty="0" err="1" smtClean="0"/>
              <a:t>Drehmeißelstahl</a:t>
            </a:r>
            <a:r>
              <a:rPr lang="de-DE" sz="1400" dirty="0" smtClean="0"/>
              <a:t> und </a:t>
            </a:r>
            <a:r>
              <a:rPr lang="de-DE" sz="1400" dirty="0" err="1" smtClean="0"/>
              <a:t>Flußeisen</a:t>
            </a:r>
            <a:endParaRPr lang="de-DE" sz="1400" dirty="0" smtClean="0"/>
          </a:p>
          <a:p>
            <a:pPr lvl="1">
              <a:buClr>
                <a:srgbClr val="006DB6"/>
              </a:buClr>
              <a:buFont typeface="Wingdings" pitchFamily="2" charset="2"/>
              <a:buChar char="§"/>
            </a:pPr>
            <a:r>
              <a:rPr lang="de-DE" sz="1400" dirty="0" smtClean="0"/>
              <a:t>Bestimmung von Drehzahl-</a:t>
            </a:r>
            <a:br>
              <a:rPr lang="de-DE" sz="1400" dirty="0" smtClean="0"/>
            </a:br>
            <a:r>
              <a:rPr lang="de-DE" sz="1400" dirty="0" smtClean="0"/>
              <a:t>Temperatur-Kurven</a:t>
            </a:r>
          </a:p>
          <a:p>
            <a:pPr lvl="1"/>
            <a:endParaRPr lang="de-DE" sz="1400" dirty="0" smtClean="0"/>
          </a:p>
          <a:p>
            <a:pPr lvl="1"/>
            <a:endParaRPr lang="de-DE" sz="1400" dirty="0" smtClean="0"/>
          </a:p>
          <a:p>
            <a:pPr>
              <a:buNone/>
            </a:pPr>
            <a:endParaRPr lang="de-DE" dirty="0" smtClean="0"/>
          </a:p>
          <a:p>
            <a:pPr lvl="1"/>
            <a:endParaRPr lang="de-DE" sz="1400" dirty="0" smtClean="0"/>
          </a:p>
          <a:p>
            <a:endParaRPr lang="de-DE" dirty="0" smtClean="0"/>
          </a:p>
          <a:p>
            <a:pPr lvl="1"/>
            <a:endParaRPr lang="de-DE" sz="1400" dirty="0" smtClean="0"/>
          </a:p>
        </p:txBody>
      </p:sp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-60000">
            <a:off x="3673286" y="2081570"/>
            <a:ext cx="2391267" cy="190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feld 8"/>
          <p:cNvSpPr txBox="1"/>
          <p:nvPr/>
        </p:nvSpPr>
        <p:spPr>
          <a:xfrm>
            <a:off x="3595239" y="4005064"/>
            <a:ext cx="63337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Quelle</a:t>
            </a:r>
            <a:r>
              <a:rPr lang="en-US" sz="1000" dirty="0" smtClean="0"/>
              <a:t>: </a:t>
            </a:r>
            <a:r>
              <a:rPr lang="en-US" sz="1000" dirty="0" err="1" smtClean="0"/>
              <a:t>Gottwein</a:t>
            </a:r>
            <a:r>
              <a:rPr lang="en-US" sz="1000" dirty="0" smtClean="0"/>
              <a:t>, </a:t>
            </a:r>
            <a:r>
              <a:rPr lang="en-US" sz="1000" dirty="0" err="1" smtClean="0"/>
              <a:t>Messung</a:t>
            </a:r>
            <a:r>
              <a:rPr lang="en-US" sz="1000" dirty="0" smtClean="0"/>
              <a:t> der </a:t>
            </a:r>
            <a:r>
              <a:rPr lang="en-US" sz="1000" dirty="0" err="1" smtClean="0"/>
              <a:t>Schneidentemperatur</a:t>
            </a:r>
            <a:r>
              <a:rPr lang="en-US" sz="1000" dirty="0" smtClean="0"/>
              <a:t> </a:t>
            </a:r>
            <a:r>
              <a:rPr lang="en-US" sz="1000" dirty="0" err="1" smtClean="0"/>
              <a:t>beim</a:t>
            </a:r>
            <a:r>
              <a:rPr lang="en-US" sz="1000" dirty="0"/>
              <a:t> </a:t>
            </a:r>
            <a:r>
              <a:rPr lang="en-US" sz="1000" dirty="0" err="1" smtClean="0"/>
              <a:t>Drehen</a:t>
            </a:r>
            <a:r>
              <a:rPr lang="en-US" sz="1000" dirty="0" smtClean="0"/>
              <a:t>,</a:t>
            </a:r>
            <a:r>
              <a:rPr lang="de-DE" sz="1000" dirty="0" smtClean="0"/>
              <a:t> Maschinenbau - Der Betrieb, Bd. 4, 1925</a:t>
            </a:r>
            <a:endParaRPr lang="de-DE" sz="10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21352" y="4221088"/>
            <a:ext cx="1633488" cy="184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feld 9"/>
          <p:cNvSpPr txBox="1"/>
          <p:nvPr/>
        </p:nvSpPr>
        <p:spPr>
          <a:xfrm>
            <a:off x="3595239" y="6021288"/>
            <a:ext cx="6277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Quelle</a:t>
            </a:r>
            <a:r>
              <a:rPr lang="en-US" sz="1000" dirty="0" smtClean="0"/>
              <a:t>: </a:t>
            </a:r>
            <a:r>
              <a:rPr lang="en-US" sz="1000" dirty="0" err="1" smtClean="0"/>
              <a:t>Schwerd</a:t>
            </a:r>
            <a:r>
              <a:rPr lang="en-US" sz="1000" dirty="0" smtClean="0"/>
              <a:t>, </a:t>
            </a:r>
            <a:r>
              <a:rPr lang="en-US" sz="1000" dirty="0" err="1" smtClean="0"/>
              <a:t>Über</a:t>
            </a:r>
            <a:r>
              <a:rPr lang="en-US" sz="1000" dirty="0" smtClean="0"/>
              <a:t> d. </a:t>
            </a:r>
            <a:r>
              <a:rPr lang="en-US" sz="1000" dirty="0" err="1" smtClean="0"/>
              <a:t>Bestimmung</a:t>
            </a:r>
            <a:r>
              <a:rPr lang="en-US" sz="1000" dirty="0" smtClean="0"/>
              <a:t> d. </a:t>
            </a:r>
            <a:r>
              <a:rPr lang="en-US" sz="1000" dirty="0" err="1" smtClean="0"/>
              <a:t>Temperaturfeldes</a:t>
            </a:r>
            <a:r>
              <a:rPr lang="en-US" sz="1000" dirty="0" smtClean="0"/>
              <a:t>,</a:t>
            </a:r>
            <a:r>
              <a:rPr lang="de-DE" sz="1000" dirty="0" smtClean="0"/>
              <a:t> </a:t>
            </a:r>
            <a:r>
              <a:rPr lang="de-DE" sz="1000" dirty="0" err="1" smtClean="0"/>
              <a:t>Zeitschr</a:t>
            </a:r>
            <a:r>
              <a:rPr lang="de-DE" sz="1000" dirty="0" smtClean="0"/>
              <a:t>. d. Ver.. dt. Ingenieure, Bd. 77, 1933</a:t>
            </a:r>
            <a:endParaRPr lang="de-DE" sz="1000" dirty="0"/>
          </a:p>
        </p:txBody>
      </p:sp>
      <p:sp>
        <p:nvSpPr>
          <p:cNvPr id="11" name="Rectangle 24"/>
          <p:cNvSpPr txBox="1">
            <a:spLocks noChangeArrowheads="1"/>
          </p:cNvSpPr>
          <p:nvPr/>
        </p:nvSpPr>
        <p:spPr bwMode="auto">
          <a:xfrm>
            <a:off x="272480" y="4293096"/>
            <a:ext cx="4896544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rgbClr val="006DB6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Arial" charset="0"/>
              <a:buChar char="–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5pPr>
            <a:lvl6pPr marL="22510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6pPr>
            <a:lvl7pPr marL="27082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7pPr>
            <a:lvl8pPr marL="31654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8pPr>
            <a:lvl9pPr marL="36226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600" dirty="0" smtClean="0"/>
              <a:t>Friedrich </a:t>
            </a:r>
            <a:r>
              <a:rPr lang="de-DE" sz="1600" dirty="0" err="1" smtClean="0"/>
              <a:t>Schwerd</a:t>
            </a:r>
            <a:r>
              <a:rPr lang="de-DE" sz="1600" dirty="0" smtClean="0"/>
              <a:t> (1933):</a:t>
            </a:r>
          </a:p>
          <a:p>
            <a:pPr lvl="1">
              <a:buClr>
                <a:srgbClr val="006DB6"/>
              </a:buClr>
              <a:buFont typeface="Wingdings" pitchFamily="2" charset="2"/>
              <a:buChar char="§"/>
            </a:pPr>
            <a:r>
              <a:rPr lang="de-DE" sz="1400" dirty="0" smtClean="0"/>
              <a:t>Salzlinsenoptik</a:t>
            </a:r>
          </a:p>
          <a:p>
            <a:pPr lvl="1">
              <a:buClr>
                <a:srgbClr val="006DB6"/>
              </a:buClr>
              <a:buFont typeface="Wingdings" pitchFamily="2" charset="2"/>
              <a:buChar char="§"/>
            </a:pPr>
            <a:r>
              <a:rPr lang="de-DE" sz="1400" dirty="0" smtClean="0"/>
              <a:t>Erste Berührungslose </a:t>
            </a:r>
            <a:br>
              <a:rPr lang="de-DE" sz="1400" dirty="0" smtClean="0"/>
            </a:br>
            <a:r>
              <a:rPr lang="de-DE" sz="1400" dirty="0" smtClean="0"/>
              <a:t>Temperaturmessung der </a:t>
            </a:r>
            <a:br>
              <a:rPr lang="de-DE" sz="1400" dirty="0" smtClean="0"/>
            </a:br>
            <a:r>
              <a:rPr lang="de-DE" sz="1400" dirty="0" smtClean="0"/>
              <a:t>Werkzeugschneide beim </a:t>
            </a:r>
            <a:br>
              <a:rPr lang="de-DE" sz="1400" dirty="0" smtClean="0"/>
            </a:br>
            <a:r>
              <a:rPr lang="de-DE" sz="1400" dirty="0" smtClean="0"/>
              <a:t>Zerspanen</a:t>
            </a:r>
          </a:p>
          <a:p>
            <a:pPr>
              <a:buNone/>
            </a:pPr>
            <a:endParaRPr lang="de-DE" dirty="0" smtClean="0"/>
          </a:p>
          <a:p>
            <a:pPr lvl="1"/>
            <a:endParaRPr lang="de-DE" sz="1400" dirty="0" smtClean="0"/>
          </a:p>
          <a:p>
            <a:endParaRPr lang="de-DE" dirty="0" smtClean="0"/>
          </a:p>
          <a:p>
            <a:pPr lvl="1"/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210000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>
          <a:xfrm>
            <a:off x="173601" y="971436"/>
            <a:ext cx="5181037" cy="369332"/>
          </a:xfrm>
          <a:prstGeom prst="rect">
            <a:avLst/>
          </a:prstGeom>
          <a:solidFill>
            <a:srgbClr val="C8C8C8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de-DE" sz="1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Historischer Überblick der Forschung</a:t>
            </a:r>
            <a:endParaRPr lang="de-DE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b="39606"/>
          <a:stretch>
            <a:fillRect/>
          </a:stretch>
        </p:blipFill>
        <p:spPr bwMode="auto">
          <a:xfrm>
            <a:off x="5984667" y="1382579"/>
            <a:ext cx="3792869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41901" y="4037002"/>
            <a:ext cx="3935635" cy="1882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4"/>
          <p:cNvSpPr txBox="1">
            <a:spLocks noChangeArrowheads="1"/>
          </p:cNvSpPr>
          <p:nvPr/>
        </p:nvSpPr>
        <p:spPr bwMode="auto">
          <a:xfrm>
            <a:off x="272480" y="1556792"/>
            <a:ext cx="4896544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rgbClr val="006DB6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Arial" charset="0"/>
              <a:buChar char="–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5pPr>
            <a:lvl6pPr marL="22510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6pPr>
            <a:lvl7pPr marL="27082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7pPr>
            <a:lvl8pPr marL="31654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8pPr>
            <a:lvl9pPr marL="36226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dirty="0" smtClean="0"/>
              <a:t>A. Schmidt, J. </a:t>
            </a:r>
            <a:r>
              <a:rPr lang="en-US" sz="1600" dirty="0" err="1" smtClean="0"/>
              <a:t>Roubik</a:t>
            </a:r>
            <a:endParaRPr lang="en-US" sz="1600" dirty="0" smtClean="0"/>
          </a:p>
          <a:p>
            <a:pPr marL="236538" lvl="1" indent="-7938">
              <a:buNone/>
              <a:tabLst>
                <a:tab pos="358775" algn="l"/>
                <a:tab pos="631825" algn="l"/>
                <a:tab pos="981075" algn="l"/>
              </a:tabLst>
            </a:pPr>
            <a:r>
              <a:rPr lang="en-US" sz="1400" dirty="0" smtClean="0"/>
              <a:t>Kalorimetrische </a:t>
            </a:r>
            <a:r>
              <a:rPr lang="en-US" sz="1400" dirty="0" err="1" smtClean="0"/>
              <a:t>Messungen</a:t>
            </a:r>
            <a:r>
              <a:rPr lang="en-US" sz="1400" dirty="0" smtClean="0"/>
              <a:t> </a:t>
            </a:r>
            <a:br>
              <a:rPr lang="en-US" sz="1400" dirty="0" smtClean="0"/>
            </a:br>
            <a:r>
              <a:rPr lang="en-US" sz="1400" dirty="0" err="1" smtClean="0"/>
              <a:t>beim</a:t>
            </a:r>
            <a:r>
              <a:rPr lang="en-US" sz="1400" dirty="0" smtClean="0"/>
              <a:t> </a:t>
            </a:r>
            <a:r>
              <a:rPr lang="en-US" sz="1400" dirty="0" err="1" smtClean="0"/>
              <a:t>Bohren</a:t>
            </a:r>
            <a:r>
              <a:rPr lang="en-US" sz="1400" dirty="0" smtClean="0"/>
              <a:t>:</a:t>
            </a:r>
          </a:p>
          <a:p>
            <a:pPr marL="449263" lvl="2" indent="-182563">
              <a:buClr>
                <a:srgbClr val="006DB6"/>
              </a:buClr>
            </a:pPr>
            <a:r>
              <a:rPr lang="en-US" sz="1400" dirty="0" err="1" smtClean="0"/>
              <a:t>Gesamtwärmemenge</a:t>
            </a:r>
            <a:r>
              <a:rPr lang="en-US" sz="1400" dirty="0" smtClean="0"/>
              <a:t>, </a:t>
            </a:r>
          </a:p>
          <a:p>
            <a:pPr marL="449263" lvl="2" indent="-182563">
              <a:buClr>
                <a:srgbClr val="006DB6"/>
              </a:buClr>
            </a:pPr>
            <a:r>
              <a:rPr lang="en-US" sz="1400" dirty="0" err="1" smtClean="0"/>
              <a:t>Wärmestrom</a:t>
            </a:r>
            <a:r>
              <a:rPr lang="en-US" sz="1400" dirty="0" smtClean="0"/>
              <a:t> in die </a:t>
            </a:r>
            <a:br>
              <a:rPr lang="en-US" sz="1400" dirty="0" smtClean="0"/>
            </a:br>
            <a:r>
              <a:rPr lang="en-US" sz="1400" dirty="0" err="1" smtClean="0"/>
              <a:t>Späne</a:t>
            </a:r>
            <a:r>
              <a:rPr lang="en-US" sz="1400" dirty="0" smtClean="0"/>
              <a:t> </a:t>
            </a:r>
          </a:p>
          <a:p>
            <a:pPr marL="449263" lvl="2" indent="-182563">
              <a:buClr>
                <a:srgbClr val="006DB6"/>
              </a:buClr>
            </a:pPr>
            <a:r>
              <a:rPr lang="en-US" sz="1400" dirty="0" err="1" smtClean="0"/>
              <a:t>Wärmestrom</a:t>
            </a:r>
            <a:r>
              <a:rPr lang="en-US" sz="1400" dirty="0" smtClean="0"/>
              <a:t> ins </a:t>
            </a:r>
            <a:r>
              <a:rPr lang="en-US" sz="1400" dirty="0" err="1" smtClean="0"/>
              <a:t>Werkzeug</a:t>
            </a:r>
            <a:r>
              <a:rPr lang="en-US" sz="1400" dirty="0" smtClean="0"/>
              <a:t> </a:t>
            </a:r>
          </a:p>
          <a:p>
            <a:pPr lvl="1">
              <a:buNone/>
            </a:pPr>
            <a:endParaRPr lang="de-DE" sz="1400" dirty="0" smtClean="0"/>
          </a:p>
          <a:p>
            <a:endParaRPr lang="de-DE" dirty="0" smtClean="0"/>
          </a:p>
          <a:p>
            <a:pPr lvl="1"/>
            <a:endParaRPr lang="de-DE" sz="1400" dirty="0" smtClean="0"/>
          </a:p>
        </p:txBody>
      </p:sp>
      <p:sp>
        <p:nvSpPr>
          <p:cNvPr id="8" name="Rechteck 7"/>
          <p:cNvSpPr/>
          <p:nvPr/>
        </p:nvSpPr>
        <p:spPr>
          <a:xfrm>
            <a:off x="3800872" y="3717032"/>
            <a:ext cx="34579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 smtClean="0"/>
              <a:t>Quelle: </a:t>
            </a:r>
            <a:r>
              <a:rPr lang="de-DE" sz="1000" dirty="0" err="1" smtClean="0"/>
              <a:t>Komanduri</a:t>
            </a:r>
            <a:r>
              <a:rPr lang="de-DE" sz="1000" dirty="0" smtClean="0"/>
              <a:t>, Hou, </a:t>
            </a:r>
            <a:r>
              <a:rPr lang="de-DE" sz="1000" dirty="0" err="1" smtClean="0"/>
              <a:t>Tribology</a:t>
            </a:r>
            <a:r>
              <a:rPr lang="de-DE" sz="1000" dirty="0" smtClean="0"/>
              <a:t> International 34 (2001)</a:t>
            </a:r>
            <a:endParaRPr lang="de-DE" sz="1000" dirty="0"/>
          </a:p>
        </p:txBody>
      </p:sp>
      <p:sp>
        <p:nvSpPr>
          <p:cNvPr id="9" name="Rechteck 8"/>
          <p:cNvSpPr/>
          <p:nvPr/>
        </p:nvSpPr>
        <p:spPr>
          <a:xfrm>
            <a:off x="5601072" y="5909210"/>
            <a:ext cx="33810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39750" algn="l"/>
              </a:tabLst>
            </a:pPr>
            <a:r>
              <a:rPr lang="de-DE" sz="1000" dirty="0" smtClean="0"/>
              <a:t>Quelle:	Die Temperaturen an der Werkzeugschneide, </a:t>
            </a:r>
            <a:br>
              <a:rPr lang="de-DE" sz="1000" dirty="0" smtClean="0"/>
            </a:br>
            <a:r>
              <a:rPr lang="de-DE" sz="1000" dirty="0" smtClean="0"/>
              <a:t>	Industrielle Organisation Bd. 20, 1951</a:t>
            </a:r>
            <a:endParaRPr lang="de-DE" sz="1000" dirty="0"/>
          </a:p>
        </p:txBody>
      </p:sp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4324" y="1700808"/>
            <a:ext cx="2986788" cy="2019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84849" y="4005064"/>
            <a:ext cx="2088232" cy="1813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4"/>
          <p:cNvSpPr txBox="1">
            <a:spLocks noChangeArrowheads="1"/>
          </p:cNvSpPr>
          <p:nvPr/>
        </p:nvSpPr>
        <p:spPr bwMode="auto">
          <a:xfrm>
            <a:off x="272480" y="4149080"/>
            <a:ext cx="4896544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rgbClr val="006DB6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Arial" charset="0"/>
              <a:buChar char="–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5pPr>
            <a:lvl6pPr marL="22510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6pPr>
            <a:lvl7pPr marL="27082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7pPr>
            <a:lvl8pPr marL="31654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8pPr>
            <a:lvl9pPr marL="36226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600" dirty="0" smtClean="0"/>
              <a:t>Erich Bickel: </a:t>
            </a:r>
          </a:p>
          <a:p>
            <a:pPr lvl="1">
              <a:buClr>
                <a:srgbClr val="006DB6"/>
              </a:buClr>
              <a:buFont typeface="Wingdings" pitchFamily="2" charset="2"/>
              <a:buChar char="§"/>
            </a:pPr>
            <a:r>
              <a:rPr lang="de-DE" sz="1400" dirty="0" smtClean="0"/>
              <a:t>Analogieversuch mit elektrischen </a:t>
            </a:r>
            <a:br>
              <a:rPr lang="de-DE" sz="1400" dirty="0" smtClean="0"/>
            </a:br>
            <a:r>
              <a:rPr lang="de-DE" sz="1400" dirty="0" smtClean="0"/>
              <a:t>Strom an einem als Elektrolyt </a:t>
            </a:r>
            <a:br>
              <a:rPr lang="de-DE" sz="1400" dirty="0" smtClean="0"/>
            </a:br>
            <a:r>
              <a:rPr lang="de-DE" sz="1400" dirty="0" smtClean="0"/>
              <a:t>(Leitungswasser) ausgebildeten </a:t>
            </a:r>
            <a:br>
              <a:rPr lang="de-DE" sz="1400" dirty="0" smtClean="0"/>
            </a:br>
            <a:r>
              <a:rPr lang="de-DE" sz="1400" dirty="0" smtClean="0"/>
              <a:t>Modell	</a:t>
            </a:r>
          </a:p>
          <a:p>
            <a:pPr lvl="1">
              <a:buClr>
                <a:srgbClr val="006DB6"/>
              </a:buClr>
              <a:buFont typeface="Wingdings" pitchFamily="2" charset="2"/>
              <a:buChar char="§"/>
            </a:pPr>
            <a:r>
              <a:rPr lang="de-DE" sz="1400" dirty="0" smtClean="0"/>
              <a:t>Messung örtlicher Spannungen</a:t>
            </a:r>
          </a:p>
          <a:p>
            <a:pPr lvl="1">
              <a:buClr>
                <a:srgbClr val="006DB6"/>
              </a:buClr>
              <a:buFont typeface="Wingdings" pitchFamily="2" charset="2"/>
              <a:buChar char="§"/>
            </a:pPr>
            <a:r>
              <a:rPr lang="de-DE" sz="1400" dirty="0" smtClean="0"/>
              <a:t>Erstellung von </a:t>
            </a:r>
            <a:r>
              <a:rPr lang="de-DE" sz="1400" dirty="0" err="1" smtClean="0"/>
              <a:t>Äquipotentiallinien</a:t>
            </a:r>
            <a:endParaRPr lang="de-DE" sz="1400" dirty="0" smtClean="0"/>
          </a:p>
          <a:p>
            <a:pPr lvl="1">
              <a:buClr>
                <a:srgbClr val="006DB6"/>
              </a:buClr>
              <a:buFont typeface="Wingdings" pitchFamily="2" charset="2"/>
              <a:buChar char="§"/>
            </a:pPr>
            <a:r>
              <a:rPr lang="de-DE" sz="1400" dirty="0" smtClean="0"/>
              <a:t>Abgleich der Analogie (Spannung / Temperatur) durch </a:t>
            </a:r>
            <a:br>
              <a:rPr lang="de-DE" sz="1400" dirty="0" smtClean="0"/>
            </a:br>
            <a:r>
              <a:rPr lang="de-DE" sz="1400" dirty="0" smtClean="0"/>
              <a:t>Referenzmessungen mit Thermofarben am realen WZ</a:t>
            </a:r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210000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>
            <p:custDataLst>
              <p:tags r:id="rId2"/>
            </p:custDataLst>
          </p:nvPr>
        </p:nvSpPr>
        <p:spPr bwMode="gray">
          <a:xfrm>
            <a:off x="627380" y="4155440"/>
            <a:ext cx="9056370" cy="41148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5446395" algn="l"/>
                <a:tab pos="7387590" algn="l"/>
              </a:tabLst>
              <a:defRPr/>
            </a:pPr>
            <a:r>
              <a:rPr kumimoji="0" lang="de-DE" b="1" u="none" strike="noStrike" cap="none" normalizeH="0" baseline="0" smtClean="0">
                <a:ln>
                  <a:noFill/>
                </a:ln>
                <a:effectLst/>
                <a:latin typeface="Arial"/>
              </a:rPr>
              <a:t>Zusammenfassung</a:t>
            </a:r>
            <a:r>
              <a:rPr kumimoji="0" lang="de-DE" u="none" strike="noStrike" cap="none" normalizeH="0" baseline="0" smtClean="0">
                <a:ln>
                  <a:noFill/>
                </a:ln>
                <a:effectLst/>
                <a:latin typeface="Arial"/>
              </a:rPr>
              <a:t>		</a:t>
            </a:r>
            <a:endParaRPr kumimoji="0" lang="de-DE" u="none" strike="noStrike" cap="none" normalizeH="0" baseline="0" dirty="0" err="1" smtClean="0">
              <a:ln>
                <a:noFill/>
              </a:ln>
              <a:effectLst/>
              <a:latin typeface="Arial"/>
            </a:endParaRPr>
          </a:p>
        </p:txBody>
      </p:sp>
      <p:sp>
        <p:nvSpPr>
          <p:cNvPr id="11" name="Rechteck 10"/>
          <p:cNvSpPr/>
          <p:nvPr>
            <p:custDataLst>
              <p:tags r:id="rId3"/>
            </p:custDataLst>
          </p:nvPr>
        </p:nvSpPr>
        <p:spPr bwMode="gray">
          <a:xfrm>
            <a:off x="215900" y="4155440"/>
            <a:ext cx="411480" cy="41148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de-DE" b="1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/>
              </a:rPr>
              <a:t>5</a:t>
            </a:r>
            <a:endParaRPr kumimoji="0" lang="de-DE" b="1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/>
            </a:endParaRPr>
          </a:p>
        </p:txBody>
      </p:sp>
      <p:sp>
        <p:nvSpPr>
          <p:cNvPr id="10" name="Rechteck 9"/>
          <p:cNvSpPr/>
          <p:nvPr>
            <p:custDataLst>
              <p:tags r:id="rId4"/>
            </p:custDataLst>
          </p:nvPr>
        </p:nvSpPr>
        <p:spPr bwMode="gray">
          <a:xfrm>
            <a:off x="627380" y="3332480"/>
            <a:ext cx="9056370" cy="41148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5446395" algn="l"/>
                <a:tab pos="7387590" algn="l"/>
              </a:tabLst>
              <a:defRPr/>
            </a:pPr>
            <a:r>
              <a:rPr kumimoji="0" lang="de-DE" b="1" u="none" strike="noStrike" cap="none" normalizeH="0" baseline="0" smtClean="0">
                <a:ln>
                  <a:noFill/>
                </a:ln>
                <a:effectLst/>
                <a:latin typeface="Arial"/>
              </a:rPr>
              <a:t>Anwendungen</a:t>
            </a:r>
            <a:r>
              <a:rPr kumimoji="0" lang="de-DE" u="none" strike="noStrike" cap="none" normalizeH="0" baseline="0" smtClean="0">
                <a:ln>
                  <a:noFill/>
                </a:ln>
                <a:effectLst/>
                <a:latin typeface="Arial"/>
              </a:rPr>
              <a:t>		</a:t>
            </a:r>
            <a:endParaRPr kumimoji="0" lang="de-DE" u="none" strike="noStrike" cap="none" normalizeH="0" baseline="0" dirty="0" err="1" smtClean="0">
              <a:ln>
                <a:noFill/>
              </a:ln>
              <a:effectLst/>
              <a:latin typeface="Arial"/>
            </a:endParaRPr>
          </a:p>
        </p:txBody>
      </p:sp>
      <p:sp>
        <p:nvSpPr>
          <p:cNvPr id="9" name="Rechteck 8"/>
          <p:cNvSpPr/>
          <p:nvPr>
            <p:custDataLst>
              <p:tags r:id="rId5"/>
            </p:custDataLst>
          </p:nvPr>
        </p:nvSpPr>
        <p:spPr bwMode="gray">
          <a:xfrm>
            <a:off x="215900" y="3332480"/>
            <a:ext cx="411480" cy="41148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de-DE" b="1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/>
              </a:rPr>
              <a:t>4</a:t>
            </a:r>
            <a:endParaRPr kumimoji="0" lang="de-DE" b="1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/>
            </a:endParaRPr>
          </a:p>
        </p:txBody>
      </p:sp>
      <p:sp>
        <p:nvSpPr>
          <p:cNvPr id="8" name="Rechteck 7"/>
          <p:cNvSpPr/>
          <p:nvPr>
            <p:custDataLst>
              <p:tags r:id="rId6"/>
            </p:custDataLst>
          </p:nvPr>
        </p:nvSpPr>
        <p:spPr bwMode="gray">
          <a:xfrm>
            <a:off x="627380" y="2509520"/>
            <a:ext cx="9056370" cy="41148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5446395" algn="l"/>
                <a:tab pos="7387590" algn="l"/>
              </a:tabLst>
              <a:defRPr/>
            </a:pPr>
            <a:r>
              <a:rPr kumimoji="0" lang="de-DE" b="1" u="none" strike="noStrike" cap="none" normalizeH="0" baseline="0" smtClean="0">
                <a:ln>
                  <a:noFill/>
                </a:ln>
                <a:effectLst/>
                <a:latin typeface="Arial"/>
              </a:rPr>
              <a:t>Modellierung</a:t>
            </a:r>
            <a:r>
              <a:rPr kumimoji="0" lang="de-DE" u="none" strike="noStrike" cap="none" normalizeH="0" baseline="0" smtClean="0">
                <a:ln>
                  <a:noFill/>
                </a:ln>
                <a:effectLst/>
                <a:latin typeface="Arial"/>
              </a:rPr>
              <a:t>		</a:t>
            </a:r>
            <a:endParaRPr kumimoji="0" lang="de-DE" u="none" strike="noStrike" cap="none" normalizeH="0" baseline="0" dirty="0" err="1" smtClean="0">
              <a:ln>
                <a:noFill/>
              </a:ln>
              <a:effectLst/>
              <a:latin typeface="Arial"/>
            </a:endParaRPr>
          </a:p>
        </p:txBody>
      </p:sp>
      <p:sp>
        <p:nvSpPr>
          <p:cNvPr id="7" name="Rechteck 6"/>
          <p:cNvSpPr/>
          <p:nvPr>
            <p:custDataLst>
              <p:tags r:id="rId7"/>
            </p:custDataLst>
          </p:nvPr>
        </p:nvSpPr>
        <p:spPr bwMode="gray">
          <a:xfrm>
            <a:off x="215900" y="2509520"/>
            <a:ext cx="411480" cy="41148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de-DE" b="1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/>
              </a:rPr>
              <a:t>3</a:t>
            </a:r>
            <a:endParaRPr kumimoji="0" lang="de-DE" b="1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/>
            </a:endParaRPr>
          </a:p>
        </p:txBody>
      </p:sp>
      <p:sp>
        <p:nvSpPr>
          <p:cNvPr id="6" name="Rechteck 5"/>
          <p:cNvSpPr/>
          <p:nvPr>
            <p:custDataLst>
              <p:tags r:id="rId8"/>
            </p:custDataLst>
          </p:nvPr>
        </p:nvSpPr>
        <p:spPr bwMode="gray">
          <a:xfrm>
            <a:off x="627380" y="1686560"/>
            <a:ext cx="9056370" cy="41148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5446395" algn="l"/>
                <a:tab pos="7387590" algn="l"/>
              </a:tabLst>
              <a:defRPr/>
            </a:pPr>
            <a:r>
              <a:rPr kumimoji="0" lang="de-DE" b="1" u="none" strike="noStrike" cap="none" normalizeH="0" baseline="0" smtClean="0">
                <a:ln>
                  <a:noFill/>
                </a:ln>
                <a:effectLst/>
                <a:latin typeface="Arial"/>
              </a:rPr>
              <a:t>Experimentelle Untersuchungen</a:t>
            </a:r>
            <a:r>
              <a:rPr kumimoji="0" lang="de-DE" u="none" strike="noStrike" cap="none" normalizeH="0" baseline="0" smtClean="0">
                <a:ln>
                  <a:noFill/>
                </a:ln>
                <a:effectLst/>
                <a:latin typeface="Arial"/>
              </a:rPr>
              <a:t>		</a:t>
            </a:r>
            <a:endParaRPr kumimoji="0" lang="de-DE" u="none" strike="noStrike" cap="none" normalizeH="0" baseline="0" dirty="0" err="1" smtClean="0">
              <a:ln>
                <a:noFill/>
              </a:ln>
              <a:effectLst/>
              <a:latin typeface="Arial"/>
            </a:endParaRPr>
          </a:p>
        </p:txBody>
      </p:sp>
      <p:sp>
        <p:nvSpPr>
          <p:cNvPr id="5" name="Rechteck 4"/>
          <p:cNvSpPr/>
          <p:nvPr>
            <p:custDataLst>
              <p:tags r:id="rId9"/>
            </p:custDataLst>
          </p:nvPr>
        </p:nvSpPr>
        <p:spPr bwMode="gray">
          <a:xfrm>
            <a:off x="215900" y="1686560"/>
            <a:ext cx="411480" cy="411480"/>
          </a:xfrm>
          <a:prstGeom prst="rect">
            <a:avLst/>
          </a:prstGeom>
          <a:solidFill>
            <a:schemeClr val="folHlink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de-DE" b="1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/>
              </a:rPr>
              <a:t>2</a:t>
            </a:r>
            <a:endParaRPr kumimoji="0" lang="de-DE" b="1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/>
            </a:endParaRPr>
          </a:p>
        </p:txBody>
      </p:sp>
      <p:sp>
        <p:nvSpPr>
          <p:cNvPr id="4" name="Rechteck 3"/>
          <p:cNvSpPr/>
          <p:nvPr>
            <p:custDataLst>
              <p:tags r:id="rId10"/>
            </p:custDataLst>
          </p:nvPr>
        </p:nvSpPr>
        <p:spPr bwMode="gray">
          <a:xfrm>
            <a:off x="627380" y="863600"/>
            <a:ext cx="9056370" cy="41148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5446395" algn="l"/>
                <a:tab pos="7387590" algn="l"/>
              </a:tabLst>
              <a:defRPr/>
            </a:pPr>
            <a:r>
              <a:rPr kumimoji="0" lang="de-DE" b="1" u="none" strike="noStrike" cap="none" normalizeH="0" baseline="0" smtClean="0">
                <a:ln>
                  <a:noFill/>
                </a:ln>
                <a:effectLst/>
                <a:latin typeface="Arial"/>
              </a:rPr>
              <a:t>Einleitung</a:t>
            </a:r>
            <a:r>
              <a:rPr kumimoji="0" lang="de-DE" u="none" strike="noStrike" cap="none" normalizeH="0" baseline="0" smtClean="0">
                <a:ln>
                  <a:noFill/>
                </a:ln>
                <a:effectLst/>
                <a:latin typeface="Arial"/>
              </a:rPr>
              <a:t>		</a:t>
            </a:r>
            <a:endParaRPr kumimoji="0" lang="de-DE" u="none" strike="noStrike" cap="none" normalizeH="0" baseline="0" dirty="0" err="1" smtClean="0">
              <a:ln>
                <a:noFill/>
              </a:ln>
              <a:effectLst/>
              <a:latin typeface="Arial"/>
            </a:endParaRPr>
          </a:p>
        </p:txBody>
      </p:sp>
      <p:sp>
        <p:nvSpPr>
          <p:cNvPr id="3" name="Rechteck 2"/>
          <p:cNvSpPr/>
          <p:nvPr>
            <p:custDataLst>
              <p:tags r:id="rId11"/>
            </p:custDataLst>
          </p:nvPr>
        </p:nvSpPr>
        <p:spPr bwMode="gray">
          <a:xfrm>
            <a:off x="215900" y="863600"/>
            <a:ext cx="411480" cy="41148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de-DE" b="1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/>
              </a:rPr>
              <a:t>1</a:t>
            </a:r>
            <a:endParaRPr kumimoji="0" lang="de-DE" b="1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356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136590"/>
              </p:ext>
            </p:extLst>
          </p:nvPr>
        </p:nvGraphicFramePr>
        <p:xfrm>
          <a:off x="3321620" y="1548531"/>
          <a:ext cx="5807844" cy="4616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c_sof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703511"/>
            <a:ext cx="2879725" cy="194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4077072"/>
            <a:ext cx="1544172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173601" y="971436"/>
            <a:ext cx="5181037" cy="369332"/>
          </a:xfrm>
          <a:prstGeom prst="rect">
            <a:avLst/>
          </a:prstGeom>
          <a:solidFill>
            <a:srgbClr val="C8C8C8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de-DE" sz="1800" dirty="0"/>
              <a:t>Übersicht Temperaturmesstechniken</a:t>
            </a:r>
            <a:endParaRPr lang="de-DE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541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61003684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2" name="think-cell Folie" r:id="rId18" imgW="360" imgH="360" progId="TCLayout.ActiveDocument.1">
                  <p:embed/>
                </p:oleObj>
              </mc:Choice>
              <mc:Fallback>
                <p:oleObj name="think-cell Folie" r:id="rId18" imgW="360" imgH="360" progId="TCLayout.ActiveDocument.1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/>
          <p:cNvSpPr/>
          <p:nvPr>
            <p:custDataLst>
              <p:tags r:id="rId4"/>
            </p:custDataLst>
          </p:nvPr>
        </p:nvSpPr>
        <p:spPr bwMode="auto">
          <a:xfrm>
            <a:off x="1136576" y="2392917"/>
            <a:ext cx="2736304" cy="432048"/>
          </a:xfrm>
          <a:prstGeom prst="rect">
            <a:avLst/>
          </a:prstGeom>
          <a:solidFill>
            <a:schemeClr val="accent1"/>
          </a:solidFill>
          <a:ln w="1079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  <p:custDataLst>
              <p:tags r:id="rId5"/>
            </p:custDataLst>
          </p:nvPr>
        </p:nvSpPr>
        <p:spPr>
          <a:xfrm>
            <a:off x="215900" y="1511672"/>
            <a:ext cx="4733608" cy="2440781"/>
          </a:xfrm>
        </p:spPr>
        <p:txBody>
          <a:bodyPr/>
          <a:lstStyle/>
          <a:p>
            <a:r>
              <a:rPr lang="de-DE" sz="1800" dirty="0" smtClean="0"/>
              <a:t>Physikalisches Messprinzip</a:t>
            </a:r>
          </a:p>
          <a:p>
            <a:pPr lvl="1"/>
            <a:r>
              <a:rPr lang="de-DE" sz="1400" dirty="0" smtClean="0"/>
              <a:t>Temperaturabhängigkeit des elektrischen Widerstandes</a:t>
            </a:r>
            <a:endParaRPr lang="de-DE" sz="14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4949508" y="1451570"/>
            <a:ext cx="4733608" cy="4857750"/>
          </a:xfrm>
        </p:spPr>
        <p:txBody>
          <a:bodyPr/>
          <a:lstStyle/>
          <a:p>
            <a:r>
              <a:rPr lang="de-DE" sz="1800" dirty="0" smtClean="0"/>
              <a:t>Anwendung in der Zerspanung</a:t>
            </a:r>
          </a:p>
          <a:p>
            <a:pPr lvl="1"/>
            <a:r>
              <a:rPr lang="de-DE" sz="1400" dirty="0" smtClean="0"/>
              <a:t>Dünnschichtsensor für Smart </a:t>
            </a:r>
            <a:r>
              <a:rPr lang="de-DE" sz="1400" dirty="0" err="1" smtClean="0"/>
              <a:t>Machining</a:t>
            </a:r>
            <a:r>
              <a:rPr lang="de-DE" sz="1400" dirty="0" smtClean="0"/>
              <a:t> Tool</a:t>
            </a:r>
            <a:endParaRPr lang="de-DE" sz="1400" dirty="0"/>
          </a:p>
        </p:txBody>
      </p:sp>
      <p:sp>
        <p:nvSpPr>
          <p:cNvPr id="5" name="Quelle"/>
          <p:cNvSpPr txBox="1"/>
          <p:nvPr>
            <p:custDataLst>
              <p:tags r:id="rId7"/>
            </p:custDataLst>
          </p:nvPr>
        </p:nvSpPr>
        <p:spPr>
          <a:xfrm>
            <a:off x="215900" y="6109265"/>
            <a:ext cx="9467215" cy="200055"/>
          </a:xfrm>
          <a:prstGeom prst="rect">
            <a:avLst/>
          </a:prstGeom>
          <a:noFill/>
        </p:spPr>
        <p:txBody>
          <a:bodyPr vert="horz" lIns="0" tIns="0" rIns="0" rtlCol="0" anchor="b" anchorCtr="0">
            <a:spAutoFit/>
          </a:bodyPr>
          <a:lstStyle/>
          <a:p>
            <a:r>
              <a:rPr lang="de-DE" sz="1000" dirty="0" smtClean="0">
                <a:latin typeface="Arial"/>
              </a:rPr>
              <a:t>Quelle: HTW Berlin, TMH GmbH, </a:t>
            </a:r>
            <a:r>
              <a:rPr lang="de-DE" sz="1000" dirty="0" err="1" smtClean="0">
                <a:latin typeface="Arial"/>
              </a:rPr>
              <a:t>Sirris</a:t>
            </a:r>
            <a:r>
              <a:rPr lang="de-DE" sz="1000" dirty="0" smtClean="0">
                <a:latin typeface="Arial"/>
              </a:rPr>
              <a:t>, </a:t>
            </a:r>
            <a:r>
              <a:rPr lang="de-DE" sz="1000" dirty="0" err="1" smtClean="0">
                <a:latin typeface="Arial"/>
              </a:rPr>
              <a:t>Turncoat</a:t>
            </a:r>
            <a:r>
              <a:rPr lang="de-DE" sz="1000" dirty="0" smtClean="0">
                <a:latin typeface="Arial"/>
              </a:rPr>
              <a:t> Consortium</a:t>
            </a:r>
            <a:endParaRPr lang="de-DE" sz="1000" dirty="0">
              <a:latin typeface="Arial"/>
            </a:endParaRPr>
          </a:p>
        </p:txBody>
      </p:sp>
      <p:sp>
        <p:nvSpPr>
          <p:cNvPr id="6" name="Textplatzhalter 2"/>
          <p:cNvSpPr txBox="1">
            <a:spLocks/>
          </p:cNvSpPr>
          <p:nvPr>
            <p:custDataLst>
              <p:tags r:id="rId8"/>
            </p:custDataLst>
          </p:nvPr>
        </p:nvSpPr>
        <p:spPr bwMode="auto">
          <a:xfrm>
            <a:off x="207672" y="3952453"/>
            <a:ext cx="4733608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rgbClr val="006DB6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185738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Arial" charset="0"/>
              <a:buChar char="–"/>
              <a:tabLst>
                <a:tab pos="266700" algn="l"/>
                <a:tab pos="631825" algn="l"/>
                <a:tab pos="981075" algn="l"/>
              </a:tabLst>
              <a:defRPr sz="2400">
                <a:solidFill>
                  <a:schemeClr val="tx1"/>
                </a:solidFill>
                <a:latin typeface="+mn-lt"/>
              </a:defRPr>
            </a:lvl2pPr>
            <a:lvl3pPr marL="981075" indent="-169863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2000">
                <a:solidFill>
                  <a:schemeClr val="tx1"/>
                </a:solidFill>
                <a:latin typeface="+mn-lt"/>
              </a:defRPr>
            </a:lvl3pPr>
            <a:lvl4pPr marL="1431925" indent="-173038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800">
                <a:solidFill>
                  <a:schemeClr val="tx1"/>
                </a:solidFill>
                <a:latin typeface="+mn-lt"/>
              </a:defRPr>
            </a:lvl4pPr>
            <a:lvl5pPr marL="17938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800">
                <a:solidFill>
                  <a:schemeClr val="tx1"/>
                </a:solidFill>
                <a:latin typeface="+mn-lt"/>
              </a:defRPr>
            </a:lvl5pPr>
            <a:lvl6pPr marL="22510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800">
                <a:solidFill>
                  <a:schemeClr val="tx1"/>
                </a:solidFill>
                <a:latin typeface="+mn-lt"/>
              </a:defRPr>
            </a:lvl6pPr>
            <a:lvl7pPr marL="27082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800">
                <a:solidFill>
                  <a:schemeClr val="tx1"/>
                </a:solidFill>
                <a:latin typeface="+mn-lt"/>
              </a:defRPr>
            </a:lvl7pPr>
            <a:lvl8pPr marL="31654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800">
                <a:solidFill>
                  <a:schemeClr val="tx1"/>
                </a:solidFill>
                <a:latin typeface="+mn-lt"/>
              </a:defRPr>
            </a:lvl8pPr>
            <a:lvl9pPr marL="36226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dirty="0" smtClean="0"/>
              <a:t>Vor- und Nachteile</a:t>
            </a:r>
          </a:p>
          <a:p>
            <a:pPr lvl="1"/>
            <a:r>
              <a:rPr lang="de-DE" sz="1400" dirty="0" smtClean="0"/>
              <a:t>Spannungsquelle notwendig</a:t>
            </a:r>
          </a:p>
          <a:p>
            <a:pPr lvl="1"/>
            <a:r>
              <a:rPr lang="de-DE" sz="1400" dirty="0" smtClean="0"/>
              <a:t>Großer Messfleck</a:t>
            </a:r>
          </a:p>
          <a:p>
            <a:pPr lvl="1"/>
            <a:r>
              <a:rPr lang="de-DE" sz="1400" dirty="0" smtClean="0"/>
              <a:t>Begrenzter Temperaturbereich</a:t>
            </a:r>
          </a:p>
          <a:p>
            <a:pPr lvl="1"/>
            <a:endParaRPr lang="de-DE" sz="1400" dirty="0"/>
          </a:p>
          <a:p>
            <a:pPr lvl="1"/>
            <a:r>
              <a:rPr lang="de-DE" sz="1400" dirty="0" smtClean="0"/>
              <a:t>genau und zeitstabil</a:t>
            </a:r>
          </a:p>
          <a:p>
            <a:pPr lvl="1"/>
            <a:r>
              <a:rPr lang="de-DE" sz="1400" dirty="0"/>
              <a:t>e</a:t>
            </a:r>
            <a:r>
              <a:rPr lang="de-DE" sz="1400" dirty="0" smtClean="0"/>
              <a:t>infache Signalverarbeitung</a:t>
            </a:r>
          </a:p>
          <a:p>
            <a:pPr lvl="1"/>
            <a:r>
              <a:rPr lang="de-DE" sz="1400" dirty="0" smtClean="0"/>
              <a:t>kostengünstig</a:t>
            </a:r>
          </a:p>
          <a:p>
            <a:pPr lvl="1"/>
            <a:endParaRPr lang="de-DE" sz="1400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911266940"/>
              </p:ext>
            </p:extLst>
          </p:nvPr>
        </p:nvGraphicFramePr>
        <p:xfrm>
          <a:off x="1161064" y="2414517"/>
          <a:ext cx="2711816" cy="372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3" name="Formel" r:id="rId20" imgW="1663560" imgH="228600" progId="Equation.3">
                  <p:embed/>
                </p:oleObj>
              </mc:Choice>
              <mc:Fallback>
                <p:oleObj name="Formel" r:id="rId20" imgW="1663560" imgH="22860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1064" y="2414517"/>
                        <a:ext cx="2711816" cy="3726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913621"/>
            <a:ext cx="1584176" cy="947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64" y="2971537"/>
            <a:ext cx="2665090" cy="80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808" y="2129436"/>
            <a:ext cx="2246480" cy="1939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201" y="2141362"/>
            <a:ext cx="1922016" cy="1135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532" y="4425728"/>
            <a:ext cx="4234988" cy="1803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" r="61163" b="16001"/>
          <a:stretch/>
        </p:blipFill>
        <p:spPr bwMode="auto">
          <a:xfrm>
            <a:off x="7927096" y="3330812"/>
            <a:ext cx="1490400" cy="138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5313040" y="4068964"/>
            <a:ext cx="22241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Leiterbahnen Laserablation</a:t>
            </a:r>
            <a:endParaRPr lang="de-DE" sz="1000" dirty="0"/>
          </a:p>
        </p:txBody>
      </p:sp>
      <p:sp>
        <p:nvSpPr>
          <p:cNvPr id="33" name="Textfeld 32"/>
          <p:cNvSpPr txBox="1"/>
          <p:nvPr/>
        </p:nvSpPr>
        <p:spPr>
          <a:xfrm>
            <a:off x="7711177" y="3269676"/>
            <a:ext cx="22241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Aufbau Dünnschicht</a:t>
            </a:r>
            <a:endParaRPr lang="de-DE" sz="1000" dirty="0"/>
          </a:p>
        </p:txBody>
      </p:sp>
      <p:sp>
        <p:nvSpPr>
          <p:cNvPr id="34" name="Textfeld 33"/>
          <p:cNvSpPr txBox="1"/>
          <p:nvPr/>
        </p:nvSpPr>
        <p:spPr>
          <a:xfrm>
            <a:off x="7710904" y="4645028"/>
            <a:ext cx="22241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Telemetrie und Smart Tool</a:t>
            </a:r>
            <a:endParaRPr lang="de-DE" sz="10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73601" y="971436"/>
            <a:ext cx="5181037" cy="369332"/>
          </a:xfrm>
          <a:prstGeom prst="rect">
            <a:avLst/>
          </a:prstGeom>
          <a:solidFill>
            <a:srgbClr val="C8C8C8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de-DE" sz="1800" dirty="0"/>
              <a:t>Widerstandsthermometer</a:t>
            </a:r>
            <a:endParaRPr lang="de-DE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60758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build="p"/>
      <p:bldP spid="4" grpId="0" build="p"/>
      <p:bldP spid="6" grpId="0"/>
      <p:bldP spid="10" grpId="0"/>
      <p:bldP spid="33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8755994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7" name="think-cell Folie" r:id="rId22" imgW="360" imgH="360" progId="TCLayout.ActiveDocument.1">
                  <p:embed/>
                </p:oleObj>
              </mc:Choice>
              <mc:Fallback>
                <p:oleObj name="think-cell Folie" r:id="rId22" imgW="360" imgH="360" progId="TCLayout.ActiveDocument.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platzhalter 2"/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207672" y="4672533"/>
            <a:ext cx="4733608" cy="1780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rgbClr val="006DB6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185738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Arial" charset="0"/>
              <a:buChar char="–"/>
              <a:tabLst>
                <a:tab pos="266700" algn="l"/>
                <a:tab pos="631825" algn="l"/>
                <a:tab pos="981075" algn="l"/>
              </a:tabLst>
              <a:defRPr sz="2400">
                <a:solidFill>
                  <a:schemeClr val="tx1"/>
                </a:solidFill>
                <a:latin typeface="+mn-lt"/>
              </a:defRPr>
            </a:lvl2pPr>
            <a:lvl3pPr marL="981075" indent="-169863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2000">
                <a:solidFill>
                  <a:schemeClr val="tx1"/>
                </a:solidFill>
                <a:latin typeface="+mn-lt"/>
              </a:defRPr>
            </a:lvl3pPr>
            <a:lvl4pPr marL="1431925" indent="-173038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800">
                <a:solidFill>
                  <a:schemeClr val="tx1"/>
                </a:solidFill>
                <a:latin typeface="+mn-lt"/>
              </a:defRPr>
            </a:lvl4pPr>
            <a:lvl5pPr marL="17938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800">
                <a:solidFill>
                  <a:schemeClr val="tx1"/>
                </a:solidFill>
                <a:latin typeface="+mn-lt"/>
              </a:defRPr>
            </a:lvl5pPr>
            <a:lvl6pPr marL="22510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800">
                <a:solidFill>
                  <a:schemeClr val="tx1"/>
                </a:solidFill>
                <a:latin typeface="+mn-lt"/>
              </a:defRPr>
            </a:lvl6pPr>
            <a:lvl7pPr marL="27082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800">
                <a:solidFill>
                  <a:schemeClr val="tx1"/>
                </a:solidFill>
                <a:latin typeface="+mn-lt"/>
              </a:defRPr>
            </a:lvl7pPr>
            <a:lvl8pPr marL="31654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800">
                <a:solidFill>
                  <a:schemeClr val="tx1"/>
                </a:solidFill>
                <a:latin typeface="+mn-lt"/>
              </a:defRPr>
            </a:lvl8pPr>
            <a:lvl9pPr marL="36226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dirty="0" smtClean="0"/>
              <a:t>Vor- und Nachteile</a:t>
            </a:r>
          </a:p>
          <a:p>
            <a:pPr lvl="1"/>
            <a:r>
              <a:rPr lang="de-DE" sz="1400" dirty="0"/>
              <a:t>k</a:t>
            </a:r>
            <a:r>
              <a:rPr lang="de-DE" sz="1400" dirty="0" smtClean="0"/>
              <a:t>leine Spannungen</a:t>
            </a:r>
          </a:p>
          <a:p>
            <a:pPr lvl="1"/>
            <a:r>
              <a:rPr lang="de-DE" sz="1400" dirty="0" smtClean="0"/>
              <a:t>Materialabhängigkeit</a:t>
            </a:r>
          </a:p>
          <a:p>
            <a:pPr lvl="1"/>
            <a:endParaRPr lang="de-DE" sz="1400" dirty="0" smtClean="0"/>
          </a:p>
          <a:p>
            <a:pPr lvl="1"/>
            <a:r>
              <a:rPr lang="de-DE" sz="1400" dirty="0" smtClean="0"/>
              <a:t>Großer Temperaturbereich</a:t>
            </a:r>
          </a:p>
          <a:p>
            <a:pPr lvl="1"/>
            <a:endParaRPr lang="de-DE" sz="14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  <p:custDataLst>
              <p:tags r:id="rId5"/>
            </p:custDataLst>
          </p:nvPr>
        </p:nvSpPr>
        <p:spPr>
          <a:xfrm>
            <a:off x="215900" y="1420267"/>
            <a:ext cx="4733608" cy="2440781"/>
          </a:xfrm>
        </p:spPr>
        <p:txBody>
          <a:bodyPr/>
          <a:lstStyle/>
          <a:p>
            <a:r>
              <a:rPr lang="de-DE" sz="1800" dirty="0" smtClean="0"/>
              <a:t>Physikalisches Messprinzip</a:t>
            </a:r>
          </a:p>
          <a:p>
            <a:pPr lvl="1"/>
            <a:r>
              <a:rPr lang="de-DE" sz="1400" dirty="0" smtClean="0"/>
              <a:t>Spannung zwischen Leitern mit Temperaturdifferenz</a:t>
            </a:r>
            <a:endParaRPr lang="de-DE" sz="14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4949508" y="1379562"/>
            <a:ext cx="4733608" cy="4857750"/>
          </a:xfrm>
        </p:spPr>
        <p:txBody>
          <a:bodyPr/>
          <a:lstStyle/>
          <a:p>
            <a:r>
              <a:rPr lang="de-DE" sz="1800" dirty="0" smtClean="0"/>
              <a:t>Anwendung in der Zerspanung</a:t>
            </a:r>
          </a:p>
          <a:p>
            <a:pPr lvl="1"/>
            <a:r>
              <a:rPr lang="de-DE" sz="1400" dirty="0" smtClean="0"/>
              <a:t>Eindraht-/Zweidrahtthermoelemente</a:t>
            </a:r>
          </a:p>
          <a:p>
            <a:pPr lvl="1"/>
            <a:r>
              <a:rPr lang="de-DE" sz="1400" dirty="0" smtClean="0"/>
              <a:t>Werkzeug-Werkstück Thermoelement</a:t>
            </a:r>
          </a:p>
          <a:p>
            <a:pPr lvl="1"/>
            <a:r>
              <a:rPr lang="de-DE" sz="1400" dirty="0" smtClean="0"/>
              <a:t>Integrierte Thermoelemente</a:t>
            </a:r>
            <a:endParaRPr lang="de-DE" sz="1400" dirty="0"/>
          </a:p>
        </p:txBody>
      </p:sp>
      <p:sp>
        <p:nvSpPr>
          <p:cNvPr id="5" name="Quelle"/>
          <p:cNvSpPr txBox="1"/>
          <p:nvPr>
            <p:custDataLst>
              <p:tags r:id="rId7"/>
            </p:custDataLst>
          </p:nvPr>
        </p:nvSpPr>
        <p:spPr>
          <a:xfrm>
            <a:off x="215900" y="6109265"/>
            <a:ext cx="9467215" cy="200055"/>
          </a:xfrm>
          <a:prstGeom prst="rect">
            <a:avLst/>
          </a:prstGeom>
          <a:noFill/>
        </p:spPr>
        <p:txBody>
          <a:bodyPr vert="horz" lIns="0" tIns="0" rIns="0" rtlCol="0" anchor="b" anchorCtr="0">
            <a:spAutoFit/>
          </a:bodyPr>
          <a:lstStyle/>
          <a:p>
            <a:r>
              <a:rPr lang="de-DE" sz="1000" dirty="0" smtClean="0">
                <a:latin typeface="Arial"/>
              </a:rPr>
              <a:t>Quelle: </a:t>
            </a:r>
            <a:r>
              <a:rPr lang="de-DE" sz="1000" dirty="0" err="1" smtClean="0">
                <a:latin typeface="Arial"/>
              </a:rPr>
              <a:t>wikipedia</a:t>
            </a:r>
            <a:r>
              <a:rPr lang="de-DE" sz="1000" dirty="0" smtClean="0">
                <a:latin typeface="Arial"/>
              </a:rPr>
              <a:t>, TMH GmbH, </a:t>
            </a:r>
            <a:r>
              <a:rPr lang="de-DE" sz="1000" dirty="0" err="1" smtClean="0">
                <a:latin typeface="Arial"/>
              </a:rPr>
              <a:t>Actarus</a:t>
            </a:r>
            <a:r>
              <a:rPr lang="de-DE" sz="1000" dirty="0" smtClean="0">
                <a:latin typeface="Arial"/>
              </a:rPr>
              <a:t> SAS</a:t>
            </a:r>
            <a:endParaRPr lang="de-DE" sz="1000" dirty="0">
              <a:latin typeface="Arial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3183434"/>
            <a:ext cx="3713187" cy="1397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154" y="2286603"/>
            <a:ext cx="1902718" cy="75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>
            <a:grpSpLocks noChangeAspect="1"/>
          </p:cNvGrpSpPr>
          <p:nvPr/>
        </p:nvGrpSpPr>
        <p:grpSpPr bwMode="auto">
          <a:xfrm>
            <a:off x="4789471" y="4198580"/>
            <a:ext cx="2377407" cy="1671753"/>
            <a:chOff x="3846" y="2039"/>
            <a:chExt cx="1068" cy="751"/>
          </a:xfrm>
        </p:grpSpPr>
        <p:sp>
          <p:nvSpPr>
            <p:cNvPr id="11" name="AutoShape 8"/>
            <p:cNvSpPr>
              <a:spLocks noChangeAspect="1" noChangeArrowheads="1" noTextEdit="1"/>
            </p:cNvSpPr>
            <p:nvPr/>
          </p:nvSpPr>
          <p:spPr bwMode="auto">
            <a:xfrm>
              <a:off x="3846" y="2083"/>
              <a:ext cx="1068" cy="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4106" name="Picture 10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" y="2039"/>
              <a:ext cx="1068" cy="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6" name="Grafik 2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544" y="4198580"/>
            <a:ext cx="2419139" cy="1814355"/>
          </a:xfrm>
          <a:prstGeom prst="rect">
            <a:avLst/>
          </a:prstGeom>
        </p:spPr>
      </p:pic>
      <p:pic>
        <p:nvPicPr>
          <p:cNvPr id="28" name="Picture 529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826" y="2853680"/>
            <a:ext cx="21526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" name="Line 532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H="1">
            <a:off x="6668963" y="3333105"/>
            <a:ext cx="333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2" name="Line 533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rot="16200000" flipH="1">
            <a:off x="6502275" y="3187056"/>
            <a:ext cx="333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3" name="Text Box 53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486276" y="2580630"/>
            <a:ext cx="1428750" cy="517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DE" sz="1400"/>
              <a:t>Wendeschneid-platte</a:t>
            </a:r>
          </a:p>
        </p:txBody>
      </p:sp>
      <p:sp>
        <p:nvSpPr>
          <p:cNvPr id="34" name="Line 535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rot="16200000" flipH="1">
            <a:off x="6792788" y="3815705"/>
            <a:ext cx="4191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" name="Text Box 53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259263" y="3844280"/>
            <a:ext cx="1495425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400"/>
              <a:t>Thermoelement</a:t>
            </a:r>
          </a:p>
        </p:txBody>
      </p:sp>
      <p:sp>
        <p:nvSpPr>
          <p:cNvPr id="36" name="Line 536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 flipH="1">
            <a:off x="6668963" y="4025255"/>
            <a:ext cx="333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" name="Text Box 538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076753" y="3482181"/>
            <a:ext cx="1495425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079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400"/>
              <a:t>Anschluss</a:t>
            </a:r>
          </a:p>
        </p:txBody>
      </p:sp>
      <p:sp>
        <p:nvSpPr>
          <p:cNvPr id="38" name="Line 539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 flipV="1">
            <a:off x="7878638" y="3352155"/>
            <a:ext cx="217488" cy="5873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" name="Textfeld 38"/>
          <p:cNvSpPr txBox="1"/>
          <p:nvPr/>
        </p:nvSpPr>
        <p:spPr>
          <a:xfrm>
            <a:off x="4790559" y="5986154"/>
            <a:ext cx="22241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Fräswerkzeug mit Telemetrie</a:t>
            </a:r>
            <a:endParaRPr lang="de-DE" sz="1000" dirty="0"/>
          </a:p>
        </p:txBody>
      </p:sp>
      <p:sp>
        <p:nvSpPr>
          <p:cNvPr id="40" name="Textfeld 39"/>
          <p:cNvSpPr txBox="1"/>
          <p:nvPr/>
        </p:nvSpPr>
        <p:spPr>
          <a:xfrm>
            <a:off x="7193359" y="5982983"/>
            <a:ext cx="22241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Drehwerkzeug mit Verstärker</a:t>
            </a:r>
            <a:endParaRPr lang="de-DE" sz="1000" dirty="0"/>
          </a:p>
        </p:txBody>
      </p:sp>
      <p:sp>
        <p:nvSpPr>
          <p:cNvPr id="25" name="Titel 1"/>
          <p:cNvSpPr txBox="1">
            <a:spLocks/>
          </p:cNvSpPr>
          <p:nvPr/>
        </p:nvSpPr>
        <p:spPr>
          <a:xfrm>
            <a:off x="173601" y="971436"/>
            <a:ext cx="5181037" cy="369332"/>
          </a:xfrm>
          <a:prstGeom prst="rect">
            <a:avLst/>
          </a:prstGeom>
          <a:solidFill>
            <a:srgbClr val="C8C8C8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de-DE" sz="1800" dirty="0" err="1"/>
              <a:t>Seebeck</a:t>
            </a:r>
            <a:r>
              <a:rPr lang="de-DE" sz="1800" dirty="0"/>
              <a:t> Effekt</a:t>
            </a:r>
            <a:endParaRPr lang="de-DE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911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p"/>
      <p:bldP spid="4" grpId="0" build="p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XML" val="&lt;!-- &#10;ppBackground = 1&#10;ppForeground = 2&#10;ppShadow = 3&#10;ppTitle = 4&#10;ppFill = 5&#10;ppAccent1 = 6&#10;ppAccent2 = 7&#10;ppAccent3 = 8&#10;&#10;ppLayoutBlank = 12&#10;ppLayoutChart = 8&#10;ppLayoutChartAndText = 6&#10;ppLayoutClipartAndText = 10&#10;ppLayoutClipArtAndVerticalText = 26&#10;ppLayoutFourObjects = 24&#10;ppLayoutLargeObject = 15&#10;ppLayoutMediaClipAndText = 18&#10;ppLayoutMixed = -2&#10;ppLayoutObject = 16&#10;ppLayoutObjectAndText = 14&#10;ppLayoutObjectOverText = 19&#10;ppLayoutOrgchart = 7&#10;ppLayoutTable = 4&#10;ppLayoutText = 2&#10;ppLayoutTextAndChart = 5&#10;ppLayoutTextAndClipart = 9&#10;ppLayoutTextAndMediaClip = 17&#10;ppLayoutTextAndObject = 13&#10;ppLayoutTextAndTwoObjects = 21&#10;ppLayoutTextOverObject = 20&#10;ppLayoutTitle = 1&#10;ppLayoutTitleOnly = 11&#10;ppLayoutTwoColumnText = 3&#10;ppLayoutTwoObjectsAndText = 22&#10;ppLayoutTwoObjectsOverText = 23&#10;ppLayoutVerticalText = 25&#10;ppLayoutVerticalTitleAndText = 27&#10;ppLayoutVerticalTitleAndTextOverChart = 28&#10;&#10;enumerate2ndLevel = [dot|continuous]&#10;&#10;ppAlignLeft = 1&#10;ppAlignCenter = 2&#10;ppAlignRight = 3&#10;ppAlignJustify = 4&#10;ppAlignDistribute = 5&#10;ppAlignThaiDistribute = 6&#10;ppAlignJustifyLow = 7&#10;&#10;--&gt;&#10;&lt;EfficientElements&gt;&#10; &lt;agenda showItemNumbers=&quot;1&quot; showResponsible=&quot;1&quot; showTimeSlots=&quot;1&quot; showPageNumbers=&quot;0&quot; startTime=&quot;540&quot; title=&quot;Agenda&quot; subtitle=&quot;&quot; singleSlide=&quot;1&quot; separatingSlides=&quot;1&quot; backupSlide=&quot;1&quot; singleSlideID=&quot;1492C761-FF92-4656-873A-46C7C8E801CF&quot; backupSlideID=&quot;0BE40723-986B-42C4-B18C-B5A3697AE6AD&quot;&gt;&#10;  &lt;format left=&quot;17&quot; top=&quot;68&quot; width=&quot;745.5&quot; height=&quot;392&quot; baseFontSize=&quot;18&quot; boxFontRatio=&quot;1.8&quot; boxBarSpacing=&quot;0.00&quot; fontName=&quot;Arial&quot; slideLayout=&quot;11&quot; enumerate2ndLevel=&quot;dot&quot; enumerateBreak=&quot;0&quot;/&gt;&#10;  &lt;styles&gt;&#10;   &lt;style level=&quot;1&quot; selected=&quot;0&quot; break=&quot;0&quot;&gt;&#10;    &lt;box fillVisible=&quot;1&quot; fillColor=&quot;5&quot; fontColor=&quot;1&quot; lineVisible=&quot;0&quot; lineColor=&quot;1&quot; lineWeight=&quot;0&quot; fontBold=&quot;1&quot; fontItalic=&quot;0&quot;/&gt;&#10;    &lt;bar fillVisible=&quot;1&quot; fillColor=&quot;1&quot; fontColor=&quot;2&quot; lineVisible=&quot;0&quot; lineColor=&quot;1&quot; lineWeight=&quot;0&quot;&gt;&#10;     &lt;text fontBold=&quot;1&quot; fontItalic=&quot;0&quot;/&gt;&#10;     &lt;responsible fontBold=&quot;0&quot; fontItalic=&quot;0&quot;/&gt;&#10;     &lt;timeSlot fontBold=&quot;0&quot; fontItalic=&quot;0&quot;/&gt;&#10;     &lt;pageNo fontBold=&quot;0&quot; fontItalic=&quot;0&quot;/&gt;&#10;    &lt;/bar&gt;&#10;   &lt;/style&gt;&#10;   &lt;style level=&quot;1&quot; selected=&quot;1&quot; break=&quot;0&quot;&gt;&#10;    &lt;box fillVisible=&quot;1&quot; fillColor=&quot;8&quot; fontColor=&quot;1&quot; lineVisible=&quot;0&quot; lineColor=&quot;1&quot; lineWeight=&quot;0&quot; fontBold=&quot;1&quot; fontItalic=&quot;0&quot;/&gt;&#10;    &lt;bar fillVisible=&quot;1&quot; fillColor=&quot;5&quot; fontColor=&quot;2&quot; lineVisible=&quot;0&quot; lineColor=&quot;1&quot; lineWeight=&quot;0&quot;&gt;&#10;     &lt;text fontBold=&quot;1&quot; fontItalic=&quot;0&quot;/&gt;&#10;     &lt;responsible fontBold=&quot;0&quot; fontItalic=&quot;0&quot;/&gt;&#10;     &lt;timeSlot fontBold=&quot;0&quot; fontItalic=&quot;0&quot;/&gt;&#10;     &lt;pageNo fontBold=&quot;0&quot; fontItalic=&quot;0&quot;/&gt;&#10;    &lt;/bar&gt;&#10;   &lt;/style&gt;&#10;   &lt;style level=&quot;1&quot; selected=&quot;0&quot; break=&quot;1&quot;&gt;&#10;    &lt;box fillVisible=&quot;1&quot; fillColor=&quot;5&quot; fontColor=&quot;1&quot; lineVisible=&quot;0&quot; lineColor=&quot;1&quot; lineWeight=&quot;0&quot; fontBold=&quot;1&quot; fontItalic=&quot;0&quot;/&gt;&#10;    &lt;bar fillVisible=&quot;1&quot; fillColor=&quot;1&quot; fontColor=&quot;2&quot; lineVisible=&quot;0&quot; lineColor=&quot;1&quot; lineWeight=&quot;0&quot;&gt;&#10;     &lt;text fontBold=&quot;1&quot; fontItalic=&quot;0&quot;/&gt;&#10;     &lt;responsible fontBold=&quot;0&quot; fontItalic=&quot;0&quot;/&gt;&#10;     &lt;timeSlot fontBold=&quot;0&quot; fontItalic=&quot;0&quot;/&gt;&#10;     &lt;pageNo fontBold=&quot;0&quot; fontItalic=&quot;0&quot;/&gt;&#10;    &lt;/bar&gt;&#10;   &lt;/style&gt;&#10;   &lt;style level=&quot;1&quot; selected=&quot;1&quot; break=&quot;1&quot;&gt;&#10;    &lt;box fillVisible=&quot;1&quot; fillColor=&quot;8&quot; fontColor=&quot;1&quot; lineVisible=&quot;0&quot; lineColor=&quot;1&quot; lineWeight=&quot;0&quot; fontBold=&quot;1&quot; fontItalic=&quot;0&quot;/&gt;&#10;    &lt;bar fillVisible=&quot;1&quot; fillColor=&quot;5&quot; fontColor=&quot;2&quot; lineVisible=&quot;0&quot; lineColor=&quot;1&quot; lineWeight=&quot;0&quot;&gt;&#10;     &lt;text fontBold=&quot;1&quot; fontItalic=&quot;0&quot;/&gt;&#10;     &lt;responsible fontBold=&quot;0&quot; fontItalic=&quot;0&quot;/&gt;&#10;     &lt;timeSlot fontBold=&quot;0&quot; fontItalic=&quot;0&quot;/&gt;&#10;     &lt;pageNo fontBold=&quot;0&quot; fontItalic=&quot;0&quot;/&gt;&#10;    &lt;/bar&gt;&#10;   &lt;/style&gt;&#10;   &lt;style level=&quot;2&quot; selected=&quot;0&quot; break=&quot;0&quot;&gt;&#10;    &lt;box fillVisible=&quot;1&quot; fillColor=&quot;5&quot; fontColor=&quot;1&quot; lineVisible=&quot;0&quot; lineColor=&quot;1&quot; lineWeight=&quot;0&quot; fontBold=&quot;1&quot; fontItalic=&quot;0&quot;/&gt;&#10;    &lt;bar fillVisible=&quot;1&quot; fillColor=&quot;1&quot; fontColor=&quot;2&quot; lineVisible=&quot;0&quot; lineColor=&quot;1&quot; lineWeight=&quot;0&quot;&gt;&#10;     &lt;text fontBold=&quot;0&quot; fontItalic=&quot;0&quot;/&gt;&#10;     &lt;responsible fontBold=&quot;0&quot; fontItalic=&quot;0&quot;/&gt;&#10;     &lt;timeSlot fontBold=&quot;0&quot; fontItalic=&quot;0&quot;/&gt;&#10;     &lt;pageNo fontBold=&quot;0&quot; fontItalic=&quot;0&quot;/&gt;&#10;    &lt;/bar&gt;&#10;   &lt;/style&gt;&#10;   &lt;style level=&quot;2&quot; selected=&quot;1&quot; break=&quot;0&quot;&gt;&#10;    &lt;box fillVisible=&quot;1&quot; fillColor=&quot;8&quot; fontColor=&quot;1&quot; lineVisible=&quot;0&quot; lineColor=&quot;1&quot; lineWeight=&quot;0&quot; fontBold=&quot;1&quot; fontItalic=&quot;0&quot;/&gt;&#10;    &lt;bar fillVisible=&quot;1&quot; fillColor=&quot;5&quot; fontColor=&quot;2&quot; lineVisible=&quot;0&quot; lineColor=&quot;1&quot; lineWeight=&quot;0&quot;&gt;&#10;     &lt;text fontBold=&quot;0&quot; fontItalic=&quot;0&quot;/&gt;&#10;     &lt;responsible fontBold=&quot;0&quot; fontItalic=&quot;0&quot;/&gt;&#10;     &lt;timeSlot fontBold=&quot;0&quot; fontItalic=&quot;0&quot;/&gt;&#10;     &lt;pageNo fontBold=&quot;0&quot; fontItalic=&quot;0&quot;/&gt;&#10;    &lt;/bar&gt;&#10;   &lt;/style&gt;&#10;   &lt;style level=&quot;2&quot; selected=&quot;0&quot; break=&quot;1&quot;&gt;&#10;    &lt;box fillVisible=&quot;1&quot; fillColor=&quot;5&quot; fontColor=&quot;1&quot; lineVisible=&quot;0&quot; lineColor=&quot;1&quot; lineWeight=&quot;0&quot; fontBold=&quot;1&quot; fontItalic=&quot;0&quot;/&gt;&#10;    &lt;bar fillVisible=&quot;1&quot; fillColor=&quot;1&quot; fontColor=&quot;2&quot; lineVisible=&quot;0&quot; lineColor=&quot;1&quot; lineWeight=&quot;0&quot;&gt;&#10;     &lt;text fontBold=&quot;0&quot; fontItalic=&quot;0&quot;/&gt;&#10;     &lt;responsible fontBold=&quot;0&quot; fontItalic=&quot;0&quot;/&gt;&#10;     &lt;timeSlot fontBold=&quot;0&quot; fontItalic=&quot;0&quot;/&gt;&#10;     &lt;pageNo fontBold=&quot;0&quot; fontItalic=&quot;0&quot;/&gt;&#10;    &lt;/bar&gt;&#10;   &lt;/style&gt;&#10;   &lt;style level=&quot;2&quot; selected=&quot;1&quot; break=&quot;1&quot;&gt;&#10;    &lt;box fillVisible=&quot;1&quot; fillColor=&quot;8&quot; fontColor=&quot;1&quot; lineVisible=&quot;0&quot; lineColor=&quot;1&quot; lineWeight=&quot;0&quot; fontBold=&quot;1&quot; fontItalic=&quot;0&quot;/&gt;&#10;    &lt;bar fillVisible=&quot;1&quot; fillColor=&quot;5&quot; fontColor=&quot;2&quot; lineVisible=&quot;0&quot; lineColor=&quot;1&quot; lineWeight=&quot;0&quot;&gt;&#10;     &lt;text fontBold=&quot;0&quot; fontItalic=&quot;0&quot;/&gt;&#10;     &lt;responsible fontBold=&quot;0&quot; fontItalic=&quot;0&quot;/&gt;&#10;     &lt;timeSlot fontBold=&quot;0&quot; fontItalic=&quot;0&quot;/&gt;&#10;     &lt;pageNo fontBold=&quot;0&quot; fontItalic=&quot;0&quot;/&gt;&#10;    &lt;/bar&gt;&#10;   &lt;/style&gt;&#10;  &lt;/styles&gt;&#10;  &lt;items&gt;&#10;   &lt;item level=&quot;1&quot; text=&quot;Einleitung&quot; responsible=&quot;&quot; duration=&quot;0&quot; break=&quot;0&quot; slideID=&quot;4FC3BEC9-9E70-45A5-86CC-493CD74EDE2F&quot; showAgendaItem=&quot;1&quot; generateAgendaSlide=&quot;1&quot;/&gt;&lt;item level=&quot;1&quot; text=&quot;Experimentelle Untersuchungen&quot; responsible=&quot;&quot; duration=&quot;0&quot; break=&quot;0&quot; slideID=&quot;30084617-231E-4AA8-AF6A-23E7F49E93DE&quot; showAgendaItem=&quot;1&quot; generateAgendaSlide=&quot;1&quot;/&gt;&lt;item level=&quot;1&quot; text=&quot;Modellierung&quot; responsible=&quot;&quot; duration=&quot;0&quot; break=&quot;0&quot; slideID=&quot;00A45B48-EC11-4038-B87C-7D7CF657885A&quot; showAgendaItem=&quot;1&quot; generateAgendaSlide=&quot;1&quot;/&gt;&lt;item level=&quot;1&quot; text=&quot;Anwendungen&quot; responsible=&quot;&quot; duration=&quot;0&quot; break=&quot;0&quot; slideID=&quot;2AFE5B03-6E75-4348-A8CF-95C1FD8B66FD&quot; showAgendaItem=&quot;1&quot; generateAgendaSlide=&quot;1&quot;/&gt;&lt;item level=&quot;1&quot; text=&quot;Zusammenfassung&quot; responsible=&quot;&quot; duration=&quot;0&quot; break=&quot;0&quot; slideID=&quot;38C4E5F1-3D9E-4022-B90D-452447924207&quot; showAgendaItem=&quot;1&quot; generateAgendaSlide=&quot;1&quot;/&gt;&lt;/items&gt;&#10; &lt;/agenda&gt;&#10;&lt;/EfficientElements&gt;&#10;"/>
  <p:tag name="EE4P_AGENDAWIZARDSTYLE" val="WZL"/>
  <p:tag name="THINKCELLUNDODONOTDELETE" val="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ox"/>
  <p:tag name="EE4P_AGENDAWIZARD_CONTENT" val="/3"/>
  <p:tag name="EE4P_AGENDAWIZARD_PROPERTIES" val="17/197,6/32,4/32,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Aupf9u.jEa9MfB1pLLwJA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dYWW9UwZE6OdiskizzDDQ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TXQ5g.f6U.QPsCTOYeB1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8AEG7eJCEaid8i2Yrtuag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jDNn3AU0qJuEYqpgtcnw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r5UqCk.ZUW33RzGlm2W7w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0ToaqwAl0SY1y81yZ6U3w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iWsUgOxiUuwJ9EWm77ylg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MnGCRReYEOSFxHNq9JvZg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8bo7ilmTkyoVqWsToRaq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ar"/>
  <p:tag name="EE4P_AGENDAWIZARD_CONTENT" val="/Experimentelle Untersuchungen  "/>
  <p:tag name="EE4P_AGENDAWIZARD_PROPERTIES" val="49,4/132,8/713,1/32,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uIEsK_W4kWCSE1kOsfya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pvIRdhgH0GsxYliRMLGE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a8usOmcU6Ve.884fF6ZA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GAnW7Ws6E2a1QxebnIFcQ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VMCeOqfxk64dmybY3YNPQ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zyZM9DVWUmQqIPm8VK0h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8EooidSbESJr0YSgVuajA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WL2O.pxjU6c5J1SOfVBbA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AQmO6dX.ECNuVeN4DEwWQ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X_c_qjN_0usTkpx7ymkB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ox"/>
  <p:tag name="EE4P_AGENDAWIZARD_CONTENT" val="/2"/>
  <p:tag name="EE4P_AGENDAWIZARD_PROPERTIES" val="17/132,8/32,4/32,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OeUzq_UNU2IBfwSCoQIsQ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NwrfLkTpkWyJXUosyT9y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lqOSJ27mkaL0yWafT4Bgw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KpW3Y_xJUatAx7dBfCpdQ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VmXfIPW4keCnBu_TXVuxw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.w88IiCrUWVunr9iv6sjg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38C4E5F1-3D9E-4022-B90D-452447924207"/>
  <p:tag name="EE4P_AGENDAWIZARD" val="agendaSlid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ar"/>
  <p:tag name="EE4P_AGENDAWIZARD_CONTENT" val="/Zusammenfassung  "/>
  <p:tag name="EE4P_AGENDAWIZARD_PROPERTIES" val="49,4/327,2/713,1/32,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ox"/>
  <p:tag name="EE4P_AGENDAWIZARD_CONTENT" val="/5"/>
  <p:tag name="EE4P_AGENDAWIZARD_PROPERTIES" val="17/327,2/32,4/32,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ar"/>
  <p:tag name="EE4P_AGENDAWIZARD_CONTENT" val="/Anwendungen  "/>
  <p:tag name="EE4P_AGENDAWIZARD_PROPERTIES" val="49,4/262,4/713,1/32,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ar"/>
  <p:tag name="EE4P_AGENDAWIZARD_CONTENT" val="/Einleitung  "/>
  <p:tag name="EE4P_AGENDAWIZARD_PROPERTIES" val="49,4/68/713,1/32,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ox"/>
  <p:tag name="EE4P_AGENDAWIZARD_CONTENT" val="/4"/>
  <p:tag name="EE4P_AGENDAWIZARD_PROPERTIES" val="17/262,4/32,4/32,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ar"/>
  <p:tag name="EE4P_AGENDAWIZARD_CONTENT" val="/Modellierung  "/>
  <p:tag name="EE4P_AGENDAWIZARD_PROPERTIES" val="49,4/197,6/713,1/32,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ox"/>
  <p:tag name="EE4P_AGENDAWIZARD_CONTENT" val="/3"/>
  <p:tag name="EE4P_AGENDAWIZARD_PROPERTIES" val="17/197,6/32,4/32,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ar"/>
  <p:tag name="EE4P_AGENDAWIZARD_CONTENT" val="/Experimentelle Untersuchungen  "/>
  <p:tag name="EE4P_AGENDAWIZARD_PROPERTIES" val="49,4/132,8/713,1/32,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ox"/>
  <p:tag name="EE4P_AGENDAWIZARD_CONTENT" val="/2"/>
  <p:tag name="EE4P_AGENDAWIZARD_PROPERTIES" val="17/132,8/32,4/32,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ar"/>
  <p:tag name="EE4P_AGENDAWIZARD_CONTENT" val="/Einleitung  "/>
  <p:tag name="EE4P_AGENDAWIZARD_PROPERTIES" val="49,4/68/713,1/32,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ox"/>
  <p:tag name="EE4P_AGENDAWIZARD_CONTENT" val="/1"/>
  <p:tag name="EE4P_AGENDAWIZARD_PROPERTIES" val="17/68/32,4/32,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AuH_9FF0EuEuOVmpCfAF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ox"/>
  <p:tag name="EE4P_AGENDAWIZARD_CONTENT" val="/1"/>
  <p:tag name="EE4P_AGENDAWIZARD_PROPERTIES" val="17/68/32,4/32,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halb_horizonta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2irnzk53kOvLKYN9w7mb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6.71tyfj06UTUdOvfxZv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cdr.MWf0WoXHpWqQAOB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Q8bI2FUy0mDqWgByY3Rn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_GSYpNGakCEC6ES8gT4t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_SCKLI1lEG_SkbITLXfu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Yw0_ufRsU6ly9726wZlX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xO0n7..EuXCtkRZWC_F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qb8OLGTBE.Uz7pqMA3dj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BJVL2t1e0aIAWziJF4i.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Qadw0UWU0efENWWmbbjv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zXdVhlCwkCAR5_bu0u1s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halb_horizonta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_GSYpNGakCEC6ES8gT4t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6.71tyfj06UTUdOvfxZv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cdr.MWf0WoXHpWqQAOB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Q8bI2FUy0mDqWgByY3Rn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AzlsK_WB0KBqcIJCY47N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Oea_GfFC0.l51CYZrAwi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DzIXTd0Eqfg9U4r1B8U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6LYZmOJCUKdNgjGGrpUE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EZwqua3WkObBhor2XPj3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30084617-231E-4AA8-AF6A-23E7F49E93DE"/>
  <p:tag name="EE4P_AGENDAWIZARD" val="agendaSlid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N878ON9rkOUOGcxyw6Bl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X8OSr6RUEGxOsvDHJ8CL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67cHUpknkeZIK_CdLP_T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ZlRaSfED0C08oz6_8zp1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pClaLAgxkGzeD6EHvyS8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mgcLTaWGU6W_W_GA2hR.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B3sTb_XNU.VLMVu5vQN2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halb_horizonta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3tm2wb2I0iEz6keKmzUv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ar"/>
  <p:tag name="EE4P_AGENDAWIZARD_CONTENT" val="/Zusammenfassung  "/>
  <p:tag name="EE4P_AGENDAWIZARD_PROPERTIES" val="49,4/327,2/713,1/32,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6.71tyfj06UTUdOvfxZv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cdr.MWf0WoXHpWqQAOB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Q8bI2FUy0mDqWgByY3Rn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qVuP4zmrUOSGqlFj0Epp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kmQzW4svESIeC0Alt9bB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AuH_9FF0EuEuOVmpCfAF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p3YEHPFN0eI1Lg3nuUWa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halb_horizonta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_GSYpNGakCEC6ES8gT4t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ox"/>
  <p:tag name="EE4P_AGENDAWIZARD_CONTENT" val="/5"/>
  <p:tag name="EE4P_AGENDAWIZARD_PROPERTIES" val="17/327,2/32,4/32,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6.71tyfj06UTUdOvfxZvw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cdr.MWf0WoXHpWqQAOB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Q8bI2FUy0mDqWgByY3Rn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00A45B48-EC11-4038-B87C-7D7CF657885A"/>
  <p:tag name="EE4P_AGENDAWIZARD" val="agendaSlid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ar"/>
  <p:tag name="EE4P_AGENDAWIZARD_CONTENT" val="/Zusammenfassung  "/>
  <p:tag name="EE4P_AGENDAWIZARD_PROPERTIES" val="49,4/327,2/713,1/32,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ox"/>
  <p:tag name="EE4P_AGENDAWIZARD_CONTENT" val="/5"/>
  <p:tag name="EE4P_AGENDAWIZARD_PROPERTIES" val="17/327,2/32,4/32,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ar"/>
  <p:tag name="EE4P_AGENDAWIZARD_CONTENT" val="/Anwendungen  "/>
  <p:tag name="EE4P_AGENDAWIZARD_PROPERTIES" val="49,4/262,4/713,1/32,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ox"/>
  <p:tag name="EE4P_AGENDAWIZARD_CONTENT" val="/4"/>
  <p:tag name="EE4P_AGENDAWIZARD_PROPERTIES" val="17/262,4/32,4/32,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ar"/>
  <p:tag name="EE4P_AGENDAWIZARD_CONTENT" val="/Modellierung  "/>
  <p:tag name="EE4P_AGENDAWIZARD_PROPERTIES" val="49,4/197,6/713,1/32,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ox"/>
  <p:tag name="EE4P_AGENDAWIZARD_CONTENT" val="/3"/>
  <p:tag name="EE4P_AGENDAWIZARD_PROPERTIES" val="17/197,6/32,4/32,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ar"/>
  <p:tag name="EE4P_AGENDAWIZARD_CONTENT" val="/Anwendungen  "/>
  <p:tag name="EE4P_AGENDAWIZARD_PROPERTIES" val="49,4/262,4/713,1/32,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ar"/>
  <p:tag name="EE4P_AGENDAWIZARD_CONTENT" val="/Experimentelle Untersuchungen  "/>
  <p:tag name="EE4P_AGENDAWIZARD_PROPERTIES" val="49,4/132,8/713,1/32,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ox"/>
  <p:tag name="EE4P_AGENDAWIZARD_CONTENT" val="/2"/>
  <p:tag name="EE4P_AGENDAWIZARD_PROPERTIES" val="17/132,8/32,4/32,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ar"/>
  <p:tag name="EE4P_AGENDAWIZARD_CONTENT" val="/Einleitung  "/>
  <p:tag name="EE4P_AGENDAWIZARD_PROPERTIES" val="49,4/68/713,1/32,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ox"/>
  <p:tag name="EE4P_AGENDAWIZARD_CONTENT" val="/1"/>
  <p:tag name="EE4P_AGENDAWIZARD_PROPERTIES" val="17/68/32,4/32,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3faNi3JDkCFXknTRlSKK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GMIefd_REaYdLpOs1gC5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9l4W7M4ekW90BhYmYakvw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IiWmSkCRkuirLyaq8tO8Q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SkeQVHHuUmFtEV8mq0LT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ox"/>
  <p:tag name="EE4P_AGENDAWIZARD_CONTENT" val="/4"/>
  <p:tag name="EE4P_AGENDAWIZARD_PROPERTIES" val="17/262,4/32,4/32,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6.71tyfj06UTUdOvfxZvw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2AFE5B03-6E75-4348-A8CF-95C1FD8B66FD"/>
  <p:tag name="EE4P_AGENDAWIZARD" val="agendaSlid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ar"/>
  <p:tag name="EE4P_AGENDAWIZARD_CONTENT" val="/Zusammenfassung  "/>
  <p:tag name="EE4P_AGENDAWIZARD_PROPERTIES" val="49,4/327,2/713,1/32,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ox"/>
  <p:tag name="EE4P_AGENDAWIZARD_CONTENT" val="/5"/>
  <p:tag name="EE4P_AGENDAWIZARD_PROPERTIES" val="17/327,2/32,4/32,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ar"/>
  <p:tag name="EE4P_AGENDAWIZARD_CONTENT" val="/Anwendungen  "/>
  <p:tag name="EE4P_AGENDAWIZARD_PROPERTIES" val="49,4/262,4/713,1/32,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ox"/>
  <p:tag name="EE4P_AGENDAWIZARD_CONTENT" val="/4"/>
  <p:tag name="EE4P_AGENDAWIZARD_PROPERTIES" val="17/262,4/32,4/32,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ar"/>
  <p:tag name="EE4P_AGENDAWIZARD_CONTENT" val="/Modellierung  "/>
  <p:tag name="EE4P_AGENDAWIZARD_PROPERTIES" val="49,4/197,6/713,1/32,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ox"/>
  <p:tag name="EE4P_AGENDAWIZARD_CONTENT" val="/3"/>
  <p:tag name="EE4P_AGENDAWIZARD_PROPERTIES" val="17/197,6/32,4/32,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ar"/>
  <p:tag name="EE4P_AGENDAWIZARD_CONTENT" val="/Experimentelle Untersuchungen  "/>
  <p:tag name="EE4P_AGENDAWIZARD_PROPERTIES" val="49,4/132,8/713,1/32,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ar"/>
  <p:tag name="EE4P_AGENDAWIZARD_CONTENT" val="/Modellierung  "/>
  <p:tag name="EE4P_AGENDAWIZARD_PROPERTIES" val="49,4/197,6/713,1/32,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ox"/>
  <p:tag name="EE4P_AGENDAWIZARD_CONTENT" val="/2"/>
  <p:tag name="EE4P_AGENDAWIZARD_PROPERTIES" val="17/132,8/32,4/32,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ar"/>
  <p:tag name="EE4P_AGENDAWIZARD_CONTENT" val="/Einleitung  "/>
  <p:tag name="EE4P_AGENDAWIZARD_PROPERTIES" val="49,4/68/713,1/32,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box"/>
  <p:tag name="EE4P_AGENDAWIZARD_CONTENT" val="/1"/>
  <p:tag name="EE4P_AGENDAWIZARD_PROPERTIES" val="17/68/32,4/32,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UgVxNueUuZKNjE.UxyL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JPPn7dqA0mT.msuHMUVu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leydlvNfE.dC36X3BS8F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_qLvly0q0KcqrfsPcJqrw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bkKkrX_FEKobPPoV7bnzQ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8RessgyUk2r0ucREfz35A"/>
</p:tagLst>
</file>

<file path=ppt/theme/theme1.xml><?xml version="1.0" encoding="utf-8"?>
<a:theme xmlns:a="http://schemas.openxmlformats.org/drawingml/2006/main" name="wzl">
  <a:themeElements>
    <a:clrScheme name="WZL-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3D3E9"/>
      </a:accent1>
      <a:accent2>
        <a:srgbClr val="006DB6"/>
      </a:accent2>
      <a:accent3>
        <a:srgbClr val="80B6DA"/>
      </a:accent3>
      <a:accent4>
        <a:srgbClr val="4D99CC"/>
      </a:accent4>
      <a:accent5>
        <a:srgbClr val="DC0000"/>
      </a:accent5>
      <a:accent6>
        <a:srgbClr val="FF9900"/>
      </a:accent6>
      <a:hlink>
        <a:srgbClr val="80B6DA"/>
      </a:hlink>
      <a:folHlink>
        <a:srgbClr val="4D99CC"/>
      </a:folHlink>
    </a:clrScheme>
    <a:fontScheme name="Folie mit neuem IPT-Logo und WZL größ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0795" cap="flat" cmpd="sng" algn="ctr">
          <a:noFill/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1079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Folie mit neuem IPT-Logo und WZL größer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B3D3E9"/>
        </a:accent1>
        <a:accent2>
          <a:srgbClr val="006DB6"/>
        </a:accent2>
        <a:accent3>
          <a:srgbClr val="FFFFFF"/>
        </a:accent3>
        <a:accent4>
          <a:srgbClr val="000000"/>
        </a:accent4>
        <a:accent5>
          <a:srgbClr val="D6E6F2"/>
        </a:accent5>
        <a:accent6>
          <a:srgbClr val="0062A5"/>
        </a:accent6>
        <a:hlink>
          <a:srgbClr val="80B6DA"/>
        </a:hlink>
        <a:folHlink>
          <a:srgbClr val="4D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WZL</Template>
  <TotalTime>0</TotalTime>
  <Words>1262</Words>
  <Application>Microsoft Office PowerPoint</Application>
  <PresentationFormat>A4-Papier (210x297 mm)</PresentationFormat>
  <Paragraphs>405</Paragraphs>
  <Slides>29</Slides>
  <Notes>12</Notes>
  <HiddenSlides>0</HiddenSlides>
  <MMClips>1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29</vt:i4>
      </vt:variant>
    </vt:vector>
  </HeadingPairs>
  <TitlesOfParts>
    <vt:vector size="32" baseType="lpstr">
      <vt:lpstr>wzl</vt:lpstr>
      <vt:lpstr>think-cell Folie</vt:lpstr>
      <vt:lpstr>Formel</vt:lpstr>
      <vt:lpstr>Untersuchungen des Zerspanungsprozesses hinsichtlich auftretender Wärmeströme und Temperaturen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WZL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Vortrag Brockmann_Staedel.pptx</dc:title>
  <dc:creator>Matthias Brockmann</dc:creator>
  <cp:lastModifiedBy>Matthias Brockmann</cp:lastModifiedBy>
  <cp:revision>180</cp:revision>
  <dcterms:created xsi:type="dcterms:W3CDTF">2011-09-22T06:50:12Z</dcterms:created>
  <dcterms:modified xsi:type="dcterms:W3CDTF">2016-03-14T11:49:20Z</dcterms:modified>
</cp:coreProperties>
</file>